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mov" ContentType="video/quicktime"/>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742" r:id="rId3"/>
  </p:sldMasterIdLst>
  <p:notesMasterIdLst>
    <p:notesMasterId r:id="rId5"/>
  </p:notesMasterIdLst>
  <p:sldIdLst>
    <p:sldId id="311" r:id="rId4"/>
    <p:sldId id="312" r:id="rId6"/>
    <p:sldId id="313" r:id="rId7"/>
    <p:sldId id="315" r:id="rId8"/>
    <p:sldId id="337" r:id="rId9"/>
    <p:sldId id="338" r:id="rId10"/>
    <p:sldId id="341" r:id="rId11"/>
    <p:sldId id="343" r:id="rId12"/>
    <p:sldId id="324" r:id="rId13"/>
    <p:sldId id="344" r:id="rId14"/>
    <p:sldId id="346" r:id="rId15"/>
    <p:sldId id="347" r:id="rId16"/>
    <p:sldId id="348" r:id="rId17"/>
    <p:sldId id="356" r:id="rId18"/>
    <p:sldId id="357" r:id="rId19"/>
    <p:sldId id="358" r:id="rId20"/>
    <p:sldId id="345" r:id="rId21"/>
    <p:sldId id="359" r:id="rId22"/>
    <p:sldId id="361" r:id="rId23"/>
    <p:sldId id="362" r:id="rId24"/>
    <p:sldId id="363" r:id="rId25"/>
    <p:sldId id="364" r:id="rId26"/>
    <p:sldId id="366" r:id="rId27"/>
    <p:sldId id="369" r:id="rId28"/>
    <p:sldId id="365" r:id="rId29"/>
    <p:sldId id="367" r:id="rId30"/>
    <p:sldId id="368" r:id="rId31"/>
    <p:sldId id="350" r:id="rId3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03"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0B2C4F"/>
    <a:srgbClr val="E1E9EC"/>
    <a:srgbClr val="00FF00"/>
    <a:srgbClr val="0C4067"/>
    <a:srgbClr val="9A3E7F"/>
    <a:srgbClr val="983E80"/>
    <a:srgbClr val="FFA013"/>
    <a:srgbClr val="91D101"/>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15" autoAdjust="0"/>
  </p:normalViewPr>
  <p:slideViewPr>
    <p:cSldViewPr showGuides="1">
      <p:cViewPr>
        <p:scale>
          <a:sx n="125" d="100"/>
          <a:sy n="125" d="100"/>
        </p:scale>
        <p:origin x="-72" y="-72"/>
      </p:cViewPr>
      <p:guideLst>
        <p:guide orient="horz" pos="3303"/>
        <p:guide pos="576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customXml" Target="../customXml/item1.xml"/><Relationship Id="rId36" Type="http://schemas.openxmlformats.org/officeDocument/2006/relationships/customXmlProps" Target="../customXml/itemProps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DF3B87-1E53-4092-BA4E-7DAA3C24789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14DB51-D686-4773-AC21-CA034483DFF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4" Type="http://schemas.openxmlformats.org/officeDocument/2006/relationships/theme" Target="../theme/theme1.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p:cNvGrpSpPr/>
          <p:nvPr userDrawn="1"/>
        </p:nvGrpSpPr>
        <p:grpSpPr>
          <a:xfrm>
            <a:off x="-9187" y="0"/>
            <a:ext cx="9153187" cy="5143500"/>
            <a:chOff x="-12250" y="0"/>
            <a:chExt cx="12204249" cy="6858000"/>
          </a:xfrm>
        </p:grpSpPr>
        <p:sp>
          <p:nvSpPr>
            <p:cNvPr id="3" name="矩形 2"/>
            <p:cNvSpPr/>
            <p:nvPr/>
          </p:nvSpPr>
          <p:spPr>
            <a:xfrm>
              <a:off x="-12250" y="0"/>
              <a:ext cx="12204249" cy="6858000"/>
            </a:xfrm>
            <a:prstGeom prst="rect">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矩形 3"/>
            <p:cNvSpPr/>
            <p:nvPr/>
          </p:nvSpPr>
          <p:spPr>
            <a:xfrm>
              <a:off x="204715" y="183675"/>
              <a:ext cx="11764371" cy="649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93.xml"/><Relationship Id="rId2" Type="http://schemas.microsoft.com/office/2007/relationships/hdphoto" Target="../media/image3.wdp"/><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93.xml"/><Relationship Id="rId2" Type="http://schemas.microsoft.com/office/2007/relationships/hdphoto" Target="../media/image5.wdp"/><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3.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93.xml"/><Relationship Id="rId2" Type="http://schemas.microsoft.com/office/2007/relationships/hdphoto" Target="../media/image3.wdp"/><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93.xml"/><Relationship Id="rId2" Type="http://schemas.microsoft.com/office/2007/relationships/hdphoto" Target="../media/image5.wdp"/><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93.xml"/><Relationship Id="rId2" Type="http://schemas.openxmlformats.org/officeDocument/2006/relationships/image" Target="../media/image8.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93.xml"/><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93.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3.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93.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tags" Target="../tags/tag1.xml"/><Relationship Id="rId2" Type="http://schemas.microsoft.com/office/2007/relationships/media" Target="../media/media1.mov"/><Relationship Id="rId1" Type="http://schemas.openxmlformats.org/officeDocument/2006/relationships/video" Target="../media/media1.mov"/></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92.xml"/><Relationship Id="rId2" Type="http://schemas.microsoft.com/office/2007/relationships/hdphoto" Target="../media/image3.wdp"/><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文本框 16"/>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a:sym typeface="Arial" panose="020B0604020202090204"/>
              </a:rPr>
              <a:t>REPORT</a:t>
            </a:r>
            <a:endParaRPr lang="zh-CN" altLang="en-US" sz="1400" b="1" dirty="0">
              <a:solidFill>
                <a:srgbClr val="0B2C4F"/>
              </a:solidFill>
              <a:latin typeface="Arial" panose="020B0604020202090204"/>
              <a:ea typeface="微软雅黑"/>
              <a:sym typeface="Arial" panose="020B0604020202090204"/>
            </a:endParaRPr>
          </a:p>
        </p:txBody>
      </p:sp>
      <p:grpSp>
        <p:nvGrpSpPr>
          <p:cNvPr id="27" name="组合 26"/>
          <p:cNvGrpSpPr/>
          <p:nvPr/>
        </p:nvGrpSpPr>
        <p:grpSpPr>
          <a:xfrm>
            <a:off x="399197" y="358255"/>
            <a:ext cx="8372901" cy="4432110"/>
            <a:chOff x="532263" y="477673"/>
            <a:chExt cx="11163868" cy="5909480"/>
          </a:xfrm>
        </p:grpSpPr>
        <p:grpSp>
          <p:nvGrpSpPr>
            <p:cNvPr id="23" name="组合 22"/>
            <p:cNvGrpSpPr/>
            <p:nvPr/>
          </p:nvGrpSpPr>
          <p:grpSpPr>
            <a:xfrm>
              <a:off x="532263" y="477673"/>
              <a:ext cx="11163868" cy="5909480"/>
              <a:chOff x="668740" y="543169"/>
              <a:chExt cx="10931858" cy="5843983"/>
            </a:xfrm>
          </p:grpSpPr>
          <p:cxnSp>
            <p:nvCxnSpPr>
              <p:cNvPr id="12" name="直接连接符 11"/>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84662" y="589129"/>
              <a:ext cx="10861343" cy="5641076"/>
              <a:chOff x="668740" y="543169"/>
              <a:chExt cx="10931858" cy="5843983"/>
            </a:xfrm>
          </p:grpSpPr>
          <p:cxnSp>
            <p:nvCxnSpPr>
              <p:cNvPr id="31" name="直接连接符 30"/>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8" name="矩形 259"/>
          <p:cNvSpPr>
            <a:spLocks noChangeArrowheads="1"/>
          </p:cNvSpPr>
          <p:nvPr/>
        </p:nvSpPr>
        <p:spPr bwMode="auto">
          <a:xfrm>
            <a:off x="1239315" y="1750156"/>
            <a:ext cx="6683916"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Aft>
                <a:spcPct val="0"/>
              </a:spcAft>
              <a:buNone/>
            </a:pPr>
            <a:r>
              <a:rPr lang="zh-CN" altLang="en-US" sz="3600" b="1" cap="all" spc="225" dirty="0" smtClean="0">
                <a:solidFill>
                  <a:srgbClr val="0B2C4F"/>
                </a:solidFill>
                <a:latin typeface="Arial" panose="020B0604020202090204"/>
                <a:ea typeface="微软雅黑"/>
                <a:cs typeface="Arial" panose="020B0604020202090204" pitchFamily="34" charset="0"/>
                <a:sym typeface="Arial" panose="020B0604020202090204"/>
              </a:rPr>
              <a:t>基于面部识别的疲劳驾驶检测软件计划书</a:t>
            </a:r>
            <a:endParaRPr lang="zh-CN" altLang="en-US" sz="3600" b="1" cap="all" spc="225" dirty="0" smtClean="0">
              <a:solidFill>
                <a:srgbClr val="0B2C4F"/>
              </a:solidFill>
              <a:latin typeface="Arial" panose="020B0604020202090204"/>
              <a:ea typeface="微软雅黑"/>
              <a:cs typeface="Arial" panose="020B0604020202090204" pitchFamily="34" charset="0"/>
              <a:sym typeface="Arial" panose="020B0604020202090204"/>
            </a:endParaRPr>
          </a:p>
          <a:p>
            <a:pPr algn="ctr" fontAlgn="base">
              <a:spcAft>
                <a:spcPct val="0"/>
              </a:spcAft>
              <a:buNone/>
            </a:pPr>
            <a:endParaRPr lang="zh-CN" altLang="en-US" sz="1500" dirty="0" smtClean="0">
              <a:solidFill>
                <a:prstClr val="black">
                  <a:lumMod val="85000"/>
                  <a:lumOff val="15000"/>
                </a:prstClr>
              </a:solidFill>
              <a:latin typeface="Arial" panose="020B0604020202090204"/>
              <a:ea typeface="微软雅黑"/>
              <a:sym typeface="Arial" panose="020B0604020202090204"/>
            </a:endParaRPr>
          </a:p>
          <a:p>
            <a:pPr algn="ctr" fontAlgn="base">
              <a:spcAft>
                <a:spcPct val="0"/>
              </a:spcAft>
              <a:buNone/>
            </a:pPr>
            <a:r>
              <a:rPr sz="1500" dirty="0">
                <a:solidFill>
                  <a:prstClr val="black">
                    <a:lumMod val="85000"/>
                    <a:lumOff val="15000"/>
                  </a:prstClr>
                </a:solidFill>
                <a:latin typeface="Arial" panose="020B0604020202090204"/>
                <a:ea typeface="微软雅黑"/>
                <a:sym typeface="Arial" panose="020B0604020202090204"/>
              </a:rPr>
              <a:t>计算机科学与技术21(4)班 陈昊天</a:t>
            </a:r>
            <a:endParaRPr sz="1500" dirty="0">
              <a:solidFill>
                <a:prstClr val="black">
                  <a:lumMod val="85000"/>
                  <a:lumOff val="15000"/>
                </a:prstClr>
              </a:solidFill>
              <a:latin typeface="Arial" panose="020B0604020202090204"/>
              <a:ea typeface="微软雅黑"/>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8"/>
                                        </p:tgtEl>
                                        <p:attrNameLst>
                                          <p:attrName>ppt_y</p:attrName>
                                        </p:attrNameLst>
                                      </p:cBhvr>
                                      <p:tavLst>
                                        <p:tav tm="0">
                                          <p:val>
                                            <p:strVal val="#ppt_y"/>
                                          </p:val>
                                        </p:tav>
                                        <p:tav tm="100000">
                                          <p:val>
                                            <p:strVal val="#ppt_y"/>
                                          </p:val>
                                        </p:tav>
                                      </p:tavLst>
                                    </p:anim>
                                    <p:anim calcmode="lin" valueType="num">
                                      <p:cBhvr>
                                        <p:cTn id="18"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8"/>
                                        </p:tgtEl>
                                      </p:cBhvr>
                                    </p:animEffect>
                                  </p:childTnLst>
                                </p:cTn>
                              </p:par>
                            </p:childTnLst>
                          </p:cTn>
                        </p:par>
                        <p:par>
                          <p:cTn id="21" fill="hold">
                            <p:stCondLst>
                              <p:cond delay="27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28"/>
                                        </p:tgtEl>
                                      </p:cBhvr>
                                    </p:animEffect>
                                    <p:animScale>
                                      <p:cBhvr>
                                        <p:cTn id="24"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312159" y="2675003"/>
            <a:ext cx="2519680"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a:defRPr>
            </a:lvl1pPr>
          </a:lstStyle>
          <a:p>
            <a:r>
              <a:rPr lang="zh-CN" altLang="en-US" dirty="0">
                <a:sym typeface="Arial" panose="020B0604020202090204"/>
              </a:rPr>
              <a:t>需求分析</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a:sym typeface="Arial" panose="020B0604020202090204"/>
              </a:endParaRPr>
            </a:p>
          </p:txBody>
        </p:sp>
        <p:sp>
          <p:nvSpPr>
            <p:cNvPr id="11" name="文本框 10"/>
            <p:cNvSpPr txBox="1"/>
            <p:nvPr/>
          </p:nvSpPr>
          <p:spPr>
            <a:xfrm>
              <a:off x="3723144" y="1827434"/>
              <a:ext cx="1594594" cy="11387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a:sym typeface="Arial" panose="020B0604020202090204"/>
                </a:rPr>
                <a:t>04</a:t>
              </a:r>
              <a:endParaRPr lang="zh-CN" altLang="en-US" sz="4950" spc="98" dirty="0">
                <a:solidFill>
                  <a:prstClr val="white"/>
                </a:solidFill>
                <a:latin typeface="Arial" panose="020B0604020202090204"/>
                <a:ea typeface="微软雅黑"/>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a:sym typeface="Arial" panose="020B0604020202090204"/>
              </a:rPr>
              <a:t>REPORT</a:t>
            </a:r>
            <a:endParaRPr lang="zh-CN" altLang="en-US" sz="1400" b="1" dirty="0">
              <a:solidFill>
                <a:srgbClr val="0B2C4F"/>
              </a:solidFill>
              <a:latin typeface="Arial" panose="020B0604020202090204"/>
              <a:ea typeface="微软雅黑"/>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91963" y="1635646"/>
            <a:ext cx="2736304" cy="2736304"/>
          </a:xfrm>
          <a:prstGeom prst="ellipse">
            <a:avLst/>
          </a:prstGeom>
          <a:solidFill>
            <a:srgbClr val="E1E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355665" y="235933"/>
              <a:ext cx="1530773" cy="491066"/>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a:sym typeface="Arial" panose="020B0604020202090204"/>
                </a:rPr>
                <a:t>需求分析</a:t>
              </a:r>
              <a:endParaRPr lang="zh-CN" altLang="en-US" b="1" spc="98" dirty="0" smtClean="0">
                <a:solidFill>
                  <a:srgbClr val="0B2C4F"/>
                </a:solidFill>
                <a:latin typeface="Arial" panose="020B0604020202090204"/>
                <a:ea typeface="微软雅黑"/>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1" name="TextBox 21"/>
          <p:cNvSpPr txBox="1"/>
          <p:nvPr/>
        </p:nvSpPr>
        <p:spPr>
          <a:xfrm>
            <a:off x="4540470" y="1491868"/>
            <a:ext cx="3604243" cy="3323590"/>
          </a:xfrm>
          <a:prstGeom prst="rect">
            <a:avLst/>
          </a:prstGeom>
          <a:noFill/>
        </p:spPr>
        <p:txBody>
          <a:bodyPr wrap="square" lIns="0" tIns="0" rIns="0" bIns="0" rtlCol="0">
            <a:spAutoFit/>
          </a:bodyPr>
          <a:lstStyle/>
          <a:p>
            <a:pPr algn="just">
              <a:lnSpc>
                <a:spcPct val="150000"/>
              </a:lnSpc>
            </a:pPr>
            <a:r>
              <a:rPr lang="zh-CN" altLang="en-US" sz="1200" b="1" dirty="0">
                <a:solidFill>
                  <a:schemeClr val="tx1"/>
                </a:solidFill>
                <a:latin typeface="Arial" panose="020B0604020202090204"/>
                <a:ea typeface="微软雅黑"/>
                <a:sym typeface="Arial" panose="020B0604020202090204"/>
              </a:rPr>
              <a:t>面部检测和关键特征点数据提取</a:t>
            </a:r>
            <a:r>
              <a:rPr lang="zh-CN" altLang="en-US" sz="1200" dirty="0">
                <a:solidFill>
                  <a:schemeClr val="tx1">
                    <a:lumMod val="50000"/>
                    <a:lumOff val="50000"/>
                  </a:schemeClr>
                </a:solidFill>
                <a:latin typeface="Arial" panose="020B0604020202090204"/>
                <a:ea typeface="微软雅黑"/>
                <a:sym typeface="Arial" panose="020B0604020202090204"/>
              </a:rPr>
              <a:t>：系统能够准确地检测驾驶员的面部，并提取关键特征点数据，用于后续的面部表情和疲劳判断。</a:t>
            </a:r>
            <a:endParaRPr lang="zh-CN" altLang="en-US" sz="1200" dirty="0">
              <a:solidFill>
                <a:schemeClr val="tx1">
                  <a:lumMod val="50000"/>
                  <a:lumOff val="50000"/>
                </a:schemeClr>
              </a:solidFill>
              <a:latin typeface="Arial" panose="020B0604020202090204"/>
              <a:ea typeface="微软雅黑"/>
              <a:sym typeface="Arial" panose="020B0604020202090204"/>
            </a:endParaRPr>
          </a:p>
          <a:p>
            <a:pPr algn="just">
              <a:lnSpc>
                <a:spcPct val="150000"/>
              </a:lnSpc>
            </a:pPr>
            <a:r>
              <a:rPr lang="zh-CN" altLang="en-US" sz="1200" b="1" dirty="0">
                <a:solidFill>
                  <a:schemeClr val="tx1"/>
                </a:solidFill>
                <a:latin typeface="Arial" panose="020B0604020202090204"/>
                <a:ea typeface="微软雅黑"/>
                <a:sym typeface="Arial" panose="020B0604020202090204"/>
              </a:rPr>
              <a:t>非疲劳状态下驾驶员面部表情对照模型</a:t>
            </a:r>
            <a:r>
              <a:rPr lang="zh-CN" altLang="en-US" sz="1200" dirty="0">
                <a:solidFill>
                  <a:schemeClr val="tx1">
                    <a:lumMod val="50000"/>
                    <a:lumOff val="50000"/>
                  </a:schemeClr>
                </a:solidFill>
                <a:latin typeface="Arial" panose="020B0604020202090204"/>
                <a:ea typeface="微软雅黑"/>
                <a:sym typeface="Arial" panose="020B0604020202090204"/>
              </a:rPr>
              <a:t>：系统能够根据预先定义的非疲劳状态下的面部表情模型，判断驾驶员当前的面部表情是否异常。</a:t>
            </a:r>
            <a:endParaRPr lang="zh-CN" altLang="en-US" sz="1200" dirty="0">
              <a:solidFill>
                <a:schemeClr val="tx1">
                  <a:lumMod val="50000"/>
                  <a:lumOff val="50000"/>
                </a:schemeClr>
              </a:solidFill>
              <a:latin typeface="Arial" panose="020B0604020202090204"/>
              <a:ea typeface="微软雅黑"/>
              <a:sym typeface="Arial" panose="020B0604020202090204"/>
            </a:endParaRPr>
          </a:p>
          <a:p>
            <a:pPr algn="just">
              <a:lnSpc>
                <a:spcPct val="150000"/>
              </a:lnSpc>
            </a:pPr>
            <a:r>
              <a:rPr lang="zh-CN" altLang="en-US" sz="1200" b="1" dirty="0">
                <a:solidFill>
                  <a:schemeClr val="tx1"/>
                </a:solidFill>
                <a:latin typeface="Arial" panose="020B0604020202090204"/>
                <a:ea typeface="微软雅黑"/>
                <a:sym typeface="Arial" panose="020B0604020202090204"/>
              </a:rPr>
              <a:t>疲劳检测</a:t>
            </a:r>
            <a:r>
              <a:rPr lang="zh-CN" altLang="en-US" sz="1200" dirty="0">
                <a:solidFill>
                  <a:schemeClr val="tx1">
                    <a:lumMod val="50000"/>
                    <a:lumOff val="50000"/>
                  </a:schemeClr>
                </a:solidFill>
                <a:latin typeface="Arial" panose="020B0604020202090204"/>
                <a:ea typeface="微软雅黑"/>
                <a:sym typeface="Arial" panose="020B0604020202090204"/>
              </a:rPr>
              <a:t>：系统能够根据驾驶员的眼睛状态、眨眼频率和眼睛闭合时间等指标，结合PERCLOS指标，准确判断驾驶员的疲劳驾驶状态。</a:t>
            </a:r>
            <a:endParaRPr lang="zh-CN" altLang="en-US" sz="1200" dirty="0">
              <a:solidFill>
                <a:schemeClr val="tx1">
                  <a:lumMod val="50000"/>
                  <a:lumOff val="50000"/>
                </a:schemeClr>
              </a:solidFill>
              <a:latin typeface="Arial" panose="020B0604020202090204"/>
              <a:ea typeface="微软雅黑"/>
              <a:sym typeface="Arial" panose="020B0604020202090204"/>
            </a:endParaRPr>
          </a:p>
          <a:p>
            <a:pPr algn="just">
              <a:lnSpc>
                <a:spcPct val="150000"/>
              </a:lnSpc>
            </a:pPr>
            <a:r>
              <a:rPr lang="zh-CN" altLang="en-US" sz="1200" b="1" dirty="0">
                <a:solidFill>
                  <a:schemeClr val="tx1"/>
                </a:solidFill>
                <a:latin typeface="Arial" panose="020B0604020202090204"/>
                <a:ea typeface="微软雅黑"/>
                <a:sym typeface="Arial" panose="020B0604020202090204"/>
              </a:rPr>
              <a:t>报警机制</a:t>
            </a:r>
            <a:r>
              <a:rPr lang="zh-CN" altLang="en-US" sz="1200" dirty="0">
                <a:solidFill>
                  <a:schemeClr val="tx1">
                    <a:lumMod val="50000"/>
                    <a:lumOff val="50000"/>
                  </a:schemeClr>
                </a:solidFill>
                <a:latin typeface="Arial" panose="020B0604020202090204"/>
                <a:ea typeface="微软雅黑"/>
                <a:sym typeface="Arial" panose="020B0604020202090204"/>
              </a:rPr>
              <a:t>：当系统检测到驾驶员处于疲劳驾驶状态时，能够及时发出警告，例如声音提示、震动提醒或者发送警报信息给相关人员。</a:t>
            </a:r>
            <a:endParaRPr lang="zh-CN" altLang="en-US" sz="1200" dirty="0">
              <a:solidFill>
                <a:schemeClr val="tx1">
                  <a:lumMod val="50000"/>
                  <a:lumOff val="50000"/>
                </a:schemeClr>
              </a:solidFill>
              <a:latin typeface="Arial" panose="020B0604020202090204"/>
              <a:ea typeface="微软雅黑"/>
              <a:sym typeface="Arial" panose="020B0604020202090204"/>
            </a:endParaRPr>
          </a:p>
        </p:txBody>
      </p:sp>
      <p:sp>
        <p:nvSpPr>
          <p:cNvPr id="2" name="圆角矩形 1"/>
          <p:cNvSpPr/>
          <p:nvPr/>
        </p:nvSpPr>
        <p:spPr>
          <a:xfrm>
            <a:off x="4971114" y="987661"/>
            <a:ext cx="2255211" cy="286303"/>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b="1" dirty="0">
                <a:solidFill>
                  <a:schemeClr val="bg1"/>
                </a:solidFill>
                <a:latin typeface="Arial" panose="020B0604020202090204"/>
                <a:ea typeface="微软雅黑"/>
                <a:sym typeface="Arial" panose="020B0604020202090204"/>
              </a:rPr>
              <a:t>功能需求</a:t>
            </a:r>
            <a:endParaRPr sz="1400" b="1" dirty="0">
              <a:solidFill>
                <a:schemeClr val="bg1"/>
              </a:solidFill>
              <a:latin typeface="Arial" panose="020B0604020202090204"/>
              <a:ea typeface="微软雅黑"/>
              <a:sym typeface="Arial" panose="020B0604020202090204"/>
            </a:endParaRPr>
          </a:p>
        </p:txBody>
      </p:sp>
      <p:sp>
        <p:nvSpPr>
          <p:cNvPr id="4" name="椭圆 3"/>
          <p:cNvSpPr/>
          <p:nvPr/>
        </p:nvSpPr>
        <p:spPr>
          <a:xfrm>
            <a:off x="4540337" y="995429"/>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smtClean="0">
                <a:latin typeface="Arial" panose="020B0604020202090204"/>
                <a:ea typeface="微软雅黑"/>
                <a:sym typeface="Arial" panose="020B0604020202090204"/>
              </a:rPr>
              <a:t>1</a:t>
            </a:r>
            <a:endParaRPr lang="zh-CN" altLang="en-US" sz="1600" b="1" dirty="0">
              <a:latin typeface="Arial" panose="020B0604020202090204"/>
              <a:ea typeface="微软雅黑"/>
              <a:sym typeface="Arial" panose="020B0604020202090204"/>
            </a:endParaRPr>
          </a:p>
        </p:txBody>
      </p:sp>
      <p:pic>
        <p:nvPicPr>
          <p:cNvPr id="5" name="图片 4"/>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755576" y="1707654"/>
            <a:ext cx="3582044" cy="25039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2" presetClass="entr" presetSubtype="2"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41" presetClass="entr" presetSubtype="0" fill="hold" grpId="0"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6" dur="300" fill="hold"/>
                                        <p:tgtEl>
                                          <p:spTgt spid="21"/>
                                        </p:tgtEl>
                                        <p:attrNameLst>
                                          <p:attrName>ppt_y</p:attrName>
                                        </p:attrNameLst>
                                      </p:cBhvr>
                                      <p:tavLst>
                                        <p:tav tm="0">
                                          <p:val>
                                            <p:strVal val="#ppt_y"/>
                                          </p:val>
                                        </p:tav>
                                        <p:tav tm="100000">
                                          <p:val>
                                            <p:strVal val="#ppt_y"/>
                                          </p:val>
                                        </p:tav>
                                      </p:tavLst>
                                    </p:anim>
                                    <p:anim calcmode="lin" valueType="num">
                                      <p:cBhvr>
                                        <p:cTn id="27"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8"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3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2" grpId="0" bldLvl="0" animBg="1"/>
      <p:bldP spid="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91963" y="1635646"/>
            <a:ext cx="2736304" cy="2736304"/>
          </a:xfrm>
          <a:prstGeom prst="ellipse">
            <a:avLst/>
          </a:prstGeom>
          <a:solidFill>
            <a:srgbClr val="E1E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1" name="TextBox 21"/>
          <p:cNvSpPr txBox="1"/>
          <p:nvPr/>
        </p:nvSpPr>
        <p:spPr>
          <a:xfrm>
            <a:off x="4572220" y="1606168"/>
            <a:ext cx="3604243" cy="3231515"/>
          </a:xfrm>
          <a:prstGeom prst="rect">
            <a:avLst/>
          </a:prstGeom>
          <a:noFill/>
        </p:spPr>
        <p:txBody>
          <a:bodyPr wrap="square" lIns="0" tIns="0" rIns="0" bIns="0" rtlCol="0">
            <a:spAutoFit/>
          </a:bodyPr>
          <a:lstStyle/>
          <a:p>
            <a:pPr algn="just">
              <a:lnSpc>
                <a:spcPct val="150000"/>
              </a:lnSpc>
            </a:pPr>
            <a:r>
              <a:rPr sz="1400" b="1" dirty="0">
                <a:solidFill>
                  <a:schemeClr val="tx1"/>
                </a:solidFill>
                <a:latin typeface="Arial" panose="020B0604020202090204"/>
                <a:ea typeface="微软雅黑"/>
                <a:sym typeface="Arial" panose="020B0604020202090204"/>
              </a:rPr>
              <a:t>实时性能</a:t>
            </a:r>
            <a:r>
              <a:rPr sz="1400" dirty="0">
                <a:solidFill>
                  <a:schemeClr val="tx1">
                    <a:lumMod val="50000"/>
                    <a:lumOff val="50000"/>
                  </a:schemeClr>
                </a:solidFill>
                <a:latin typeface="Arial" panose="020B0604020202090204"/>
                <a:ea typeface="微软雅黑"/>
                <a:sym typeface="Arial" panose="020B0604020202090204"/>
              </a:rPr>
              <a:t>：系统需要能够实时地对驾驶员的面部表情和眼睛状态进行检测和判断，以便及时发出警告。</a:t>
            </a:r>
            <a:endParaRPr sz="1400" dirty="0">
              <a:solidFill>
                <a:schemeClr val="tx1">
                  <a:lumMod val="50000"/>
                  <a:lumOff val="50000"/>
                </a:schemeClr>
              </a:solidFill>
              <a:latin typeface="Arial" panose="020B0604020202090204"/>
              <a:ea typeface="微软雅黑"/>
              <a:sym typeface="Arial" panose="020B0604020202090204"/>
            </a:endParaRPr>
          </a:p>
          <a:p>
            <a:pPr algn="just">
              <a:lnSpc>
                <a:spcPct val="150000"/>
              </a:lnSpc>
            </a:pPr>
            <a:r>
              <a:rPr sz="1400" b="1" dirty="0">
                <a:solidFill>
                  <a:schemeClr val="tx1"/>
                </a:solidFill>
                <a:latin typeface="Arial" panose="020B0604020202090204"/>
                <a:ea typeface="微软雅黑"/>
                <a:sym typeface="Arial" panose="020B0604020202090204"/>
              </a:rPr>
              <a:t>精度和准确性</a:t>
            </a:r>
            <a:r>
              <a:rPr sz="1400" dirty="0">
                <a:solidFill>
                  <a:schemeClr val="tx1">
                    <a:lumMod val="50000"/>
                    <a:lumOff val="50000"/>
                  </a:schemeClr>
                </a:solidFill>
                <a:latin typeface="Arial" panose="020B0604020202090204"/>
                <a:ea typeface="微软雅黑"/>
                <a:sym typeface="Arial" panose="020B0604020202090204"/>
              </a:rPr>
              <a:t>：系统需要具备高度的准确性和精度，能够准确地识别驾驶员的面部表情和判断疲劳驾驶状态，以避免误报和漏报的情况发生。</a:t>
            </a:r>
            <a:endParaRPr sz="1400" dirty="0">
              <a:solidFill>
                <a:schemeClr val="tx1">
                  <a:lumMod val="50000"/>
                  <a:lumOff val="50000"/>
                </a:schemeClr>
              </a:solidFill>
              <a:latin typeface="Arial" panose="020B0604020202090204"/>
              <a:ea typeface="微软雅黑"/>
              <a:sym typeface="Arial" panose="020B0604020202090204"/>
            </a:endParaRPr>
          </a:p>
          <a:p>
            <a:pPr algn="just">
              <a:lnSpc>
                <a:spcPct val="150000"/>
              </a:lnSpc>
            </a:pPr>
            <a:r>
              <a:rPr sz="1400" b="1" dirty="0">
                <a:solidFill>
                  <a:schemeClr val="tx1"/>
                </a:solidFill>
                <a:latin typeface="Arial" panose="020B0604020202090204"/>
                <a:ea typeface="微软雅黑"/>
                <a:sym typeface="Arial" panose="020B0604020202090204"/>
              </a:rPr>
              <a:t>稳定性和可靠性</a:t>
            </a:r>
            <a:r>
              <a:rPr sz="1400" dirty="0">
                <a:solidFill>
                  <a:schemeClr val="tx1">
                    <a:lumMod val="50000"/>
                    <a:lumOff val="50000"/>
                  </a:schemeClr>
                </a:solidFill>
                <a:latin typeface="Arial" panose="020B0604020202090204"/>
                <a:ea typeface="微软雅黑"/>
                <a:sym typeface="Arial" panose="020B0604020202090204"/>
              </a:rPr>
              <a:t>：系统需要具备稳定的性能，能够在各种环境条件下稳定运行，对不同人群的驾驶员都能够进行有效的检测和判断。</a:t>
            </a:r>
            <a:endParaRPr sz="1400" dirty="0">
              <a:solidFill>
                <a:schemeClr val="tx1">
                  <a:lumMod val="50000"/>
                  <a:lumOff val="50000"/>
                </a:schemeClr>
              </a:solidFill>
              <a:latin typeface="Arial" panose="020B0604020202090204"/>
              <a:ea typeface="微软雅黑"/>
              <a:sym typeface="Arial" panose="020B0604020202090204"/>
            </a:endParaRPr>
          </a:p>
        </p:txBody>
      </p:sp>
      <p:sp>
        <p:nvSpPr>
          <p:cNvPr id="2" name="圆角矩形 1"/>
          <p:cNvSpPr/>
          <p:nvPr/>
        </p:nvSpPr>
        <p:spPr>
          <a:xfrm>
            <a:off x="4931744" y="1060051"/>
            <a:ext cx="2255211" cy="286303"/>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Arial" panose="020B0604020202090204"/>
                <a:ea typeface="微软雅黑"/>
                <a:sym typeface="Arial" panose="020B0604020202090204"/>
              </a:rPr>
              <a:t>性能需求</a:t>
            </a:r>
            <a:endParaRPr lang="zh-CN" altLang="en-US" sz="1400" b="1" dirty="0">
              <a:solidFill>
                <a:schemeClr val="bg1"/>
              </a:solidFill>
              <a:latin typeface="Arial" panose="020B0604020202090204"/>
              <a:ea typeface="微软雅黑"/>
              <a:sym typeface="Arial" panose="020B0604020202090204"/>
            </a:endParaRPr>
          </a:p>
        </p:txBody>
      </p:sp>
      <p:sp>
        <p:nvSpPr>
          <p:cNvPr id="4" name="椭圆 3"/>
          <p:cNvSpPr/>
          <p:nvPr/>
        </p:nvSpPr>
        <p:spPr>
          <a:xfrm>
            <a:off x="4499697" y="1050039"/>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a:latin typeface="Arial" panose="020B0604020202090204"/>
                <a:ea typeface="微软雅黑"/>
                <a:sym typeface="Arial" panose="020B0604020202090204"/>
              </a:rPr>
              <a:t>2</a:t>
            </a:r>
            <a:endParaRPr lang="zh-CN" altLang="en-US" sz="1600" b="1" dirty="0">
              <a:latin typeface="Arial" panose="020B0604020202090204"/>
              <a:ea typeface="微软雅黑"/>
              <a:sym typeface="Arial" panose="020B0604020202090204"/>
            </a:endParaRPr>
          </a:p>
        </p:txBody>
      </p:sp>
      <p:pic>
        <p:nvPicPr>
          <p:cNvPr id="3" name="图片 2"/>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1111373" y="1525512"/>
            <a:ext cx="2956571" cy="2956571"/>
          </a:xfrm>
          <a:prstGeom prst="rect">
            <a:avLst/>
          </a:prstGeom>
        </p:spPr>
      </p:pic>
      <p:sp>
        <p:nvSpPr>
          <p:cNvPr id="5" name="文本框 4"/>
          <p:cNvSpPr txBox="1"/>
          <p:nvPr/>
        </p:nvSpPr>
        <p:spPr>
          <a:xfrm>
            <a:off x="4016749" y="257632"/>
            <a:ext cx="1148080" cy="368300"/>
          </a:xfrm>
          <a:prstGeom prst="rect">
            <a:avLst/>
          </a:prstGeom>
          <a:noFill/>
        </p:spPr>
        <p:txBody>
          <a:bodyPr wrap="none" rtlCol="0">
            <a:spAutoFit/>
          </a:bodyPr>
          <a:p>
            <a:r>
              <a:rPr lang="zh-CN" altLang="en-US" b="1" spc="98" dirty="0" smtClean="0">
                <a:solidFill>
                  <a:srgbClr val="0B2C4F"/>
                </a:solidFill>
                <a:latin typeface="Arial" panose="020B0604020202090204"/>
                <a:ea typeface="微软雅黑"/>
                <a:sym typeface="Arial" panose="020B0604020202090204"/>
              </a:rPr>
              <a:t>需求分析</a:t>
            </a:r>
            <a:endParaRPr lang="zh-CN" altLang="en-US" b="1" spc="98" dirty="0" smtClean="0">
              <a:solidFill>
                <a:srgbClr val="0B2C4F"/>
              </a:solidFill>
              <a:latin typeface="Arial" panose="020B0604020202090204"/>
              <a:ea typeface="微软雅黑"/>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2" presetClass="entr" presetSubtype="2"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41" presetClass="entr" presetSubtype="0" fill="hold" grpId="0"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6" dur="300" fill="hold"/>
                                        <p:tgtEl>
                                          <p:spTgt spid="21"/>
                                        </p:tgtEl>
                                        <p:attrNameLst>
                                          <p:attrName>ppt_y</p:attrName>
                                        </p:attrNameLst>
                                      </p:cBhvr>
                                      <p:tavLst>
                                        <p:tav tm="0">
                                          <p:val>
                                            <p:strVal val="#ppt_y"/>
                                          </p:val>
                                        </p:tav>
                                        <p:tav tm="100000">
                                          <p:val>
                                            <p:strVal val="#ppt_y"/>
                                          </p:val>
                                        </p:tav>
                                      </p:tavLst>
                                    </p:anim>
                                    <p:anim calcmode="lin" valueType="num">
                                      <p:cBhvr>
                                        <p:cTn id="27"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8"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3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2" grpId="0" bldLvl="0" animBg="1"/>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91963" y="1635646"/>
            <a:ext cx="2736304" cy="2736304"/>
          </a:xfrm>
          <a:prstGeom prst="ellipse">
            <a:avLst/>
          </a:prstGeom>
          <a:solidFill>
            <a:srgbClr val="E1E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1" name="TextBox 21"/>
          <p:cNvSpPr txBox="1"/>
          <p:nvPr/>
        </p:nvSpPr>
        <p:spPr>
          <a:xfrm>
            <a:off x="4428710" y="1996058"/>
            <a:ext cx="3604243" cy="1938655"/>
          </a:xfrm>
          <a:prstGeom prst="rect">
            <a:avLst/>
          </a:prstGeom>
          <a:noFill/>
        </p:spPr>
        <p:txBody>
          <a:bodyPr wrap="square" lIns="0" tIns="0" rIns="0" bIns="0" rtlCol="0">
            <a:spAutoFit/>
          </a:bodyPr>
          <a:lstStyle/>
          <a:p>
            <a:pPr algn="just">
              <a:lnSpc>
                <a:spcPct val="150000"/>
              </a:lnSpc>
            </a:pPr>
            <a:r>
              <a:rPr sz="1400" b="1" dirty="0">
                <a:solidFill>
                  <a:schemeClr val="tx1"/>
                </a:solidFill>
                <a:latin typeface="Arial" panose="020B0604020202090204"/>
                <a:ea typeface="微软雅黑"/>
                <a:sym typeface="Arial" panose="020B0604020202090204"/>
              </a:rPr>
              <a:t>界面友好性</a:t>
            </a:r>
            <a:r>
              <a:rPr sz="1400" dirty="0">
                <a:solidFill>
                  <a:schemeClr val="tx1">
                    <a:lumMod val="50000"/>
                    <a:lumOff val="50000"/>
                  </a:schemeClr>
                </a:solidFill>
                <a:latin typeface="Arial" panose="020B0604020202090204"/>
                <a:ea typeface="微软雅黑"/>
                <a:sym typeface="Arial" panose="020B0604020202090204"/>
              </a:rPr>
              <a:t>：系统需要提供直观、简洁和易于操作的用户界面，以便用户能够方便地查看驾驶员的疲劳状况和系统的警告信息。</a:t>
            </a:r>
            <a:endParaRPr sz="1400" dirty="0">
              <a:solidFill>
                <a:schemeClr val="tx1">
                  <a:lumMod val="50000"/>
                  <a:lumOff val="50000"/>
                </a:schemeClr>
              </a:solidFill>
              <a:latin typeface="Arial" panose="020B0604020202090204"/>
              <a:ea typeface="微软雅黑"/>
              <a:sym typeface="Arial" panose="020B0604020202090204"/>
            </a:endParaRPr>
          </a:p>
          <a:p>
            <a:pPr algn="just">
              <a:lnSpc>
                <a:spcPct val="150000"/>
              </a:lnSpc>
            </a:pPr>
            <a:r>
              <a:rPr sz="1400" b="1" dirty="0">
                <a:solidFill>
                  <a:schemeClr val="tx1"/>
                </a:solidFill>
                <a:latin typeface="Arial" panose="020B0604020202090204"/>
                <a:ea typeface="微软雅黑"/>
                <a:sym typeface="Arial" panose="020B0604020202090204"/>
              </a:rPr>
              <a:t>多平台支持</a:t>
            </a:r>
            <a:r>
              <a:rPr sz="1400" dirty="0">
                <a:solidFill>
                  <a:schemeClr val="tx1">
                    <a:lumMod val="50000"/>
                    <a:lumOff val="50000"/>
                  </a:schemeClr>
                </a:solidFill>
                <a:latin typeface="Arial" panose="020B0604020202090204"/>
                <a:ea typeface="微软雅黑"/>
                <a:sym typeface="Arial" panose="020B0604020202090204"/>
              </a:rPr>
              <a:t>：系统需要支持不同平台，例如PC端、移动设备端等，以满足不同用户的需求。</a:t>
            </a:r>
            <a:endParaRPr sz="1400" dirty="0">
              <a:solidFill>
                <a:schemeClr val="tx1">
                  <a:lumMod val="50000"/>
                  <a:lumOff val="50000"/>
                </a:schemeClr>
              </a:solidFill>
              <a:latin typeface="Arial" panose="020B0604020202090204"/>
              <a:ea typeface="微软雅黑"/>
              <a:sym typeface="Arial" panose="020B0604020202090204"/>
            </a:endParaRPr>
          </a:p>
        </p:txBody>
      </p:sp>
      <p:sp>
        <p:nvSpPr>
          <p:cNvPr id="2" name="圆角矩形 1"/>
          <p:cNvSpPr/>
          <p:nvPr/>
        </p:nvSpPr>
        <p:spPr>
          <a:xfrm>
            <a:off x="4931744" y="1320401"/>
            <a:ext cx="2255211" cy="286303"/>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Arial" panose="020B0604020202090204"/>
                <a:ea typeface="微软雅黑"/>
                <a:sym typeface="Arial" panose="020B0604020202090204"/>
              </a:rPr>
              <a:t>用户界面需求</a:t>
            </a:r>
            <a:endParaRPr lang="zh-CN" altLang="en-US" sz="1400" b="1" dirty="0">
              <a:solidFill>
                <a:schemeClr val="bg1"/>
              </a:solidFill>
              <a:latin typeface="Arial" panose="020B0604020202090204"/>
              <a:ea typeface="微软雅黑"/>
              <a:sym typeface="Arial" panose="020B0604020202090204"/>
            </a:endParaRPr>
          </a:p>
        </p:txBody>
      </p:sp>
      <p:sp>
        <p:nvSpPr>
          <p:cNvPr id="4" name="椭圆 3"/>
          <p:cNvSpPr/>
          <p:nvPr/>
        </p:nvSpPr>
        <p:spPr>
          <a:xfrm>
            <a:off x="4499697" y="1310389"/>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smtClean="0">
                <a:latin typeface="Arial" panose="020B0604020202090204"/>
                <a:ea typeface="微软雅黑"/>
                <a:sym typeface="Arial" panose="020B0604020202090204"/>
              </a:rPr>
              <a:t>3</a:t>
            </a:r>
            <a:endParaRPr lang="zh-CN" altLang="en-US" sz="1600" b="1" dirty="0">
              <a:latin typeface="Arial" panose="020B0604020202090204"/>
              <a:ea typeface="微软雅黑"/>
              <a:sym typeface="Arial" panose="020B0604020202090204"/>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7511" y="1406416"/>
            <a:ext cx="2736304" cy="2736304"/>
          </a:xfrm>
          <a:prstGeom prst="rect">
            <a:avLst/>
          </a:prstGeom>
        </p:spPr>
      </p:pic>
      <p:sp>
        <p:nvSpPr>
          <p:cNvPr id="3" name="文本框 2"/>
          <p:cNvSpPr txBox="1"/>
          <p:nvPr/>
        </p:nvSpPr>
        <p:spPr>
          <a:xfrm>
            <a:off x="4016749" y="257632"/>
            <a:ext cx="1148080" cy="368300"/>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a:sym typeface="Arial" panose="020B0604020202090204"/>
              </a:rPr>
              <a:t>需求分析</a:t>
            </a:r>
            <a:endParaRPr lang="zh-CN" altLang="en-US" b="1" spc="98" dirty="0" smtClean="0">
              <a:solidFill>
                <a:srgbClr val="0B2C4F"/>
              </a:solidFill>
              <a:latin typeface="Arial" panose="020B0604020202090204"/>
              <a:ea typeface="微软雅黑"/>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2" presetClass="entr" presetSubtype="2"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41" presetClass="entr" presetSubtype="0" fill="hold" grpId="0"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6" dur="300" fill="hold"/>
                                        <p:tgtEl>
                                          <p:spTgt spid="21"/>
                                        </p:tgtEl>
                                        <p:attrNameLst>
                                          <p:attrName>ppt_y</p:attrName>
                                        </p:attrNameLst>
                                      </p:cBhvr>
                                      <p:tavLst>
                                        <p:tav tm="0">
                                          <p:val>
                                            <p:strVal val="#ppt_y"/>
                                          </p:val>
                                        </p:tav>
                                        <p:tav tm="100000">
                                          <p:val>
                                            <p:strVal val="#ppt_y"/>
                                          </p:val>
                                        </p:tav>
                                      </p:tavLst>
                                    </p:anim>
                                    <p:anim calcmode="lin" valueType="num">
                                      <p:cBhvr>
                                        <p:cTn id="27"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8"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3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2" grpId="0" bldLvl="0" animBg="1"/>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91963" y="1635646"/>
            <a:ext cx="2736304" cy="2736304"/>
          </a:xfrm>
          <a:prstGeom prst="ellipse">
            <a:avLst/>
          </a:prstGeom>
          <a:solidFill>
            <a:srgbClr val="E1E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1" name="TextBox 21"/>
          <p:cNvSpPr txBox="1"/>
          <p:nvPr/>
        </p:nvSpPr>
        <p:spPr>
          <a:xfrm>
            <a:off x="4539835" y="2069718"/>
            <a:ext cx="3604243" cy="1938655"/>
          </a:xfrm>
          <a:prstGeom prst="rect">
            <a:avLst/>
          </a:prstGeom>
          <a:noFill/>
        </p:spPr>
        <p:txBody>
          <a:bodyPr wrap="square" lIns="0" tIns="0" rIns="0" bIns="0" rtlCol="0">
            <a:spAutoFit/>
          </a:bodyPr>
          <a:lstStyle/>
          <a:p>
            <a:pPr algn="just">
              <a:lnSpc>
                <a:spcPct val="150000"/>
              </a:lnSpc>
            </a:pPr>
            <a:r>
              <a:rPr sz="1400" b="1" dirty="0">
                <a:solidFill>
                  <a:schemeClr val="tx1"/>
                </a:solidFill>
                <a:latin typeface="Arial" panose="020B0604020202090204"/>
                <a:ea typeface="微软雅黑"/>
                <a:sym typeface="Arial" panose="020B0604020202090204"/>
              </a:rPr>
              <a:t>系统可配置性</a:t>
            </a:r>
            <a:r>
              <a:rPr sz="1400" dirty="0">
                <a:solidFill>
                  <a:schemeClr val="tx1">
                    <a:lumMod val="50000"/>
                    <a:lumOff val="50000"/>
                  </a:schemeClr>
                </a:solidFill>
                <a:latin typeface="Arial" panose="020B0604020202090204"/>
                <a:ea typeface="微软雅黑"/>
                <a:sym typeface="Arial" panose="020B0604020202090204"/>
              </a:rPr>
              <a:t>：系统需要具备一定的可配置性，以便用户能够根据实际需要进行参数调整和设置。</a:t>
            </a:r>
            <a:endParaRPr sz="1400" dirty="0">
              <a:solidFill>
                <a:schemeClr val="tx1">
                  <a:lumMod val="50000"/>
                  <a:lumOff val="50000"/>
                </a:schemeClr>
              </a:solidFill>
              <a:latin typeface="Arial" panose="020B0604020202090204"/>
              <a:ea typeface="微软雅黑"/>
              <a:sym typeface="Arial" panose="020B0604020202090204"/>
            </a:endParaRPr>
          </a:p>
          <a:p>
            <a:pPr algn="just">
              <a:lnSpc>
                <a:spcPct val="150000"/>
              </a:lnSpc>
            </a:pPr>
            <a:r>
              <a:rPr sz="1400" b="1" dirty="0">
                <a:solidFill>
                  <a:schemeClr val="tx1"/>
                </a:solidFill>
                <a:latin typeface="Arial" panose="020B0604020202090204"/>
                <a:ea typeface="微软雅黑"/>
                <a:sym typeface="Arial" panose="020B0604020202090204"/>
              </a:rPr>
              <a:t>日志记录</a:t>
            </a:r>
            <a:r>
              <a:rPr sz="1400" dirty="0">
                <a:solidFill>
                  <a:schemeClr val="tx1">
                    <a:lumMod val="50000"/>
                    <a:lumOff val="50000"/>
                  </a:schemeClr>
                </a:solidFill>
                <a:latin typeface="Arial" panose="020B0604020202090204"/>
                <a:ea typeface="微软雅黑"/>
                <a:sym typeface="Arial" panose="020B0604020202090204"/>
              </a:rPr>
              <a:t>：系统需要能够记录重要的操作日志和异常情况，方便维护人员进行故障排查和系统优化。</a:t>
            </a:r>
            <a:endParaRPr sz="1400" dirty="0">
              <a:solidFill>
                <a:schemeClr val="tx1">
                  <a:lumMod val="50000"/>
                  <a:lumOff val="50000"/>
                </a:schemeClr>
              </a:solidFill>
              <a:latin typeface="Arial" panose="020B0604020202090204"/>
              <a:ea typeface="微软雅黑"/>
              <a:sym typeface="Arial" panose="020B0604020202090204"/>
            </a:endParaRPr>
          </a:p>
        </p:txBody>
      </p:sp>
      <p:sp>
        <p:nvSpPr>
          <p:cNvPr id="2" name="圆角矩形 1"/>
          <p:cNvSpPr/>
          <p:nvPr/>
        </p:nvSpPr>
        <p:spPr>
          <a:xfrm>
            <a:off x="4971749" y="1484866"/>
            <a:ext cx="2255211" cy="286303"/>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Arial" panose="020B0604020202090204"/>
                <a:ea typeface="微软雅黑"/>
                <a:sym typeface="Arial" panose="020B0604020202090204"/>
              </a:rPr>
              <a:t>可维护性需求</a:t>
            </a:r>
            <a:endParaRPr lang="zh-CN" altLang="en-US" sz="1400" b="1" dirty="0">
              <a:solidFill>
                <a:schemeClr val="bg1"/>
              </a:solidFill>
              <a:latin typeface="Arial" panose="020B0604020202090204"/>
              <a:ea typeface="微软雅黑"/>
              <a:sym typeface="Arial" panose="020B0604020202090204"/>
            </a:endParaRPr>
          </a:p>
        </p:txBody>
      </p:sp>
      <p:sp>
        <p:nvSpPr>
          <p:cNvPr id="4" name="椭圆 3"/>
          <p:cNvSpPr/>
          <p:nvPr/>
        </p:nvSpPr>
        <p:spPr>
          <a:xfrm>
            <a:off x="4539702" y="1474854"/>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a:latin typeface="Arial" panose="020B0604020202090204"/>
                <a:ea typeface="微软雅黑"/>
                <a:sym typeface="Arial" panose="020B0604020202090204"/>
              </a:rPr>
              <a:t>4</a:t>
            </a:r>
            <a:endParaRPr lang="en-US" altLang="zh-CN" sz="1600" b="1" dirty="0">
              <a:latin typeface="Arial" panose="020B0604020202090204"/>
              <a:ea typeface="微软雅黑"/>
              <a:sym typeface="Arial" panose="020B0604020202090204"/>
            </a:endParaRPr>
          </a:p>
        </p:txBody>
      </p:sp>
      <p:pic>
        <p:nvPicPr>
          <p:cNvPr id="3" name="图片 2"/>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755576" y="1707654"/>
            <a:ext cx="3582044" cy="2503906"/>
          </a:xfrm>
          <a:prstGeom prst="rect">
            <a:avLst/>
          </a:prstGeom>
        </p:spPr>
      </p:pic>
      <p:sp>
        <p:nvSpPr>
          <p:cNvPr id="6" name="文本框 5"/>
          <p:cNvSpPr txBox="1"/>
          <p:nvPr/>
        </p:nvSpPr>
        <p:spPr>
          <a:xfrm>
            <a:off x="4016749" y="257632"/>
            <a:ext cx="1148080" cy="368300"/>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a:sym typeface="Arial" panose="020B0604020202090204"/>
              </a:rPr>
              <a:t>需求分析</a:t>
            </a:r>
            <a:endParaRPr lang="zh-CN" altLang="en-US" b="1" spc="98" dirty="0" smtClean="0">
              <a:solidFill>
                <a:srgbClr val="0B2C4F"/>
              </a:solidFill>
              <a:latin typeface="Arial" panose="020B0604020202090204"/>
              <a:ea typeface="微软雅黑"/>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2" presetClass="entr" presetSubtype="2"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par>
                                <p:cTn id="18" presetID="41" presetClass="entr" presetSubtype="0" fill="hold" grpId="0" nodeType="withEffect">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cBhvr>
                                        <p:cTn id="20"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1" dur="300" fill="hold"/>
                                        <p:tgtEl>
                                          <p:spTgt spid="21"/>
                                        </p:tgtEl>
                                        <p:attrNameLst>
                                          <p:attrName>ppt_y</p:attrName>
                                        </p:attrNameLst>
                                      </p:cBhvr>
                                      <p:tavLst>
                                        <p:tav tm="0">
                                          <p:val>
                                            <p:strVal val="#ppt_y"/>
                                          </p:val>
                                        </p:tav>
                                        <p:tav tm="100000">
                                          <p:val>
                                            <p:strVal val="#ppt_y"/>
                                          </p:val>
                                        </p:tav>
                                      </p:tavLst>
                                    </p:anim>
                                    <p:anim calcmode="lin" valueType="num">
                                      <p:cBhvr>
                                        <p:cTn id="22"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3"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300" tmFilter="0,0; .5, 1; 1, 1"/>
                                        <p:tgtEl>
                                          <p:spTgt spid="21"/>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1" grpId="0"/>
      <p:bldP spid="2" grpId="0" bldLvl="0" animBg="1"/>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91963" y="1635646"/>
            <a:ext cx="2736304" cy="2736304"/>
          </a:xfrm>
          <a:prstGeom prst="ellipse">
            <a:avLst/>
          </a:prstGeom>
          <a:solidFill>
            <a:srgbClr val="E1E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1" name="TextBox 21"/>
          <p:cNvSpPr txBox="1"/>
          <p:nvPr/>
        </p:nvSpPr>
        <p:spPr>
          <a:xfrm>
            <a:off x="4640165" y="2240533"/>
            <a:ext cx="3604243" cy="1615440"/>
          </a:xfrm>
          <a:prstGeom prst="rect">
            <a:avLst/>
          </a:prstGeom>
          <a:noFill/>
        </p:spPr>
        <p:txBody>
          <a:bodyPr wrap="square" lIns="0" tIns="0" rIns="0" bIns="0" rtlCol="0">
            <a:spAutoFit/>
          </a:bodyPr>
          <a:lstStyle/>
          <a:p>
            <a:pPr algn="just">
              <a:lnSpc>
                <a:spcPct val="150000"/>
              </a:lnSpc>
            </a:pPr>
            <a:r>
              <a:rPr sz="1400" b="1" dirty="0">
                <a:solidFill>
                  <a:schemeClr val="tx1"/>
                </a:solidFill>
                <a:latin typeface="Arial" panose="020B0604020202090204"/>
                <a:ea typeface="微软雅黑"/>
                <a:sym typeface="Arial" panose="020B0604020202090204"/>
              </a:rPr>
              <a:t>数据隐私保护</a:t>
            </a:r>
            <a:r>
              <a:rPr sz="1400" dirty="0">
                <a:solidFill>
                  <a:schemeClr val="tx1">
                    <a:lumMod val="50000"/>
                    <a:lumOff val="50000"/>
                  </a:schemeClr>
                </a:solidFill>
                <a:latin typeface="Arial" panose="020B0604020202090204"/>
                <a:ea typeface="微软雅黑"/>
                <a:sym typeface="Arial" panose="020B0604020202090204"/>
              </a:rPr>
              <a:t>：系统需要保护驾驶员的个人信息和数据的隐私，确保数据不被非法获取或滥用。</a:t>
            </a:r>
            <a:endParaRPr sz="1400" dirty="0">
              <a:solidFill>
                <a:schemeClr val="tx1">
                  <a:lumMod val="50000"/>
                  <a:lumOff val="50000"/>
                </a:schemeClr>
              </a:solidFill>
              <a:latin typeface="Arial" panose="020B0604020202090204"/>
              <a:ea typeface="微软雅黑"/>
              <a:sym typeface="Arial" panose="020B0604020202090204"/>
            </a:endParaRPr>
          </a:p>
          <a:p>
            <a:pPr algn="just">
              <a:lnSpc>
                <a:spcPct val="150000"/>
              </a:lnSpc>
            </a:pPr>
            <a:r>
              <a:rPr sz="1400" b="1" dirty="0">
                <a:solidFill>
                  <a:schemeClr val="tx1"/>
                </a:solidFill>
                <a:latin typeface="Arial" panose="020B0604020202090204"/>
                <a:ea typeface="微软雅黑"/>
                <a:sym typeface="Arial" panose="020B0604020202090204"/>
              </a:rPr>
              <a:t>系统安全性</a:t>
            </a:r>
            <a:r>
              <a:rPr sz="1400" dirty="0">
                <a:solidFill>
                  <a:schemeClr val="tx1">
                    <a:lumMod val="50000"/>
                    <a:lumOff val="50000"/>
                  </a:schemeClr>
                </a:solidFill>
                <a:latin typeface="Arial" panose="020B0604020202090204"/>
                <a:ea typeface="微软雅黑"/>
                <a:sym typeface="Arial" panose="020B0604020202090204"/>
              </a:rPr>
              <a:t>：系统需要具备一定的安全机制，防止未经授权的访问或恶意攻击。</a:t>
            </a:r>
            <a:endParaRPr sz="1400" dirty="0">
              <a:solidFill>
                <a:schemeClr val="tx1">
                  <a:lumMod val="50000"/>
                  <a:lumOff val="50000"/>
                </a:schemeClr>
              </a:solidFill>
              <a:latin typeface="Arial" panose="020B0604020202090204"/>
              <a:ea typeface="微软雅黑"/>
              <a:sym typeface="Arial" panose="020B0604020202090204"/>
            </a:endParaRPr>
          </a:p>
        </p:txBody>
      </p:sp>
      <p:sp>
        <p:nvSpPr>
          <p:cNvPr id="2" name="圆角矩形 1"/>
          <p:cNvSpPr/>
          <p:nvPr/>
        </p:nvSpPr>
        <p:spPr>
          <a:xfrm>
            <a:off x="4971749" y="1628376"/>
            <a:ext cx="2255211" cy="286303"/>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Arial" panose="020B0604020202090204"/>
                <a:ea typeface="微软雅黑"/>
                <a:sym typeface="Arial" panose="020B0604020202090204"/>
              </a:rPr>
              <a:t>安全性需求</a:t>
            </a:r>
            <a:endParaRPr lang="zh-CN" altLang="en-US" sz="1400" b="1" dirty="0">
              <a:solidFill>
                <a:schemeClr val="bg1"/>
              </a:solidFill>
              <a:latin typeface="Arial" panose="020B0604020202090204"/>
              <a:ea typeface="微软雅黑"/>
              <a:sym typeface="Arial" panose="020B0604020202090204"/>
            </a:endParaRPr>
          </a:p>
        </p:txBody>
      </p:sp>
      <p:sp>
        <p:nvSpPr>
          <p:cNvPr id="4" name="椭圆 3"/>
          <p:cNvSpPr/>
          <p:nvPr/>
        </p:nvSpPr>
        <p:spPr>
          <a:xfrm>
            <a:off x="4539702" y="1618364"/>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a:latin typeface="Arial" panose="020B0604020202090204"/>
                <a:ea typeface="微软雅黑"/>
                <a:sym typeface="Arial" panose="020B0604020202090204"/>
              </a:rPr>
              <a:t>5</a:t>
            </a:r>
            <a:endParaRPr lang="en-US" altLang="zh-CN" sz="1600" b="1" dirty="0">
              <a:latin typeface="Arial" panose="020B0604020202090204"/>
              <a:ea typeface="微软雅黑"/>
              <a:sym typeface="Arial" panose="020B0604020202090204"/>
            </a:endParaRPr>
          </a:p>
        </p:txBody>
      </p:sp>
      <p:pic>
        <p:nvPicPr>
          <p:cNvPr id="3" name="图片 2"/>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1111373" y="1525512"/>
            <a:ext cx="2956571" cy="2956571"/>
          </a:xfrm>
          <a:prstGeom prst="rect">
            <a:avLst/>
          </a:prstGeom>
        </p:spPr>
      </p:pic>
      <p:sp>
        <p:nvSpPr>
          <p:cNvPr id="6" name="文本框 5"/>
          <p:cNvSpPr txBox="1"/>
          <p:nvPr/>
        </p:nvSpPr>
        <p:spPr>
          <a:xfrm>
            <a:off x="4016749" y="257632"/>
            <a:ext cx="1148080" cy="368300"/>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a:sym typeface="Arial" panose="020B0604020202090204"/>
              </a:rPr>
              <a:t>需求分析</a:t>
            </a:r>
            <a:endParaRPr lang="zh-CN" altLang="en-US" b="1" spc="98" dirty="0" smtClean="0">
              <a:solidFill>
                <a:srgbClr val="0B2C4F"/>
              </a:solidFill>
              <a:latin typeface="Arial" panose="020B0604020202090204"/>
              <a:ea typeface="微软雅黑"/>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2" presetClass="entr" presetSubtype="2"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par>
                                <p:cTn id="18" presetID="41" presetClass="entr" presetSubtype="0" fill="hold" grpId="0" nodeType="withEffect">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cBhvr>
                                        <p:cTn id="20"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1" dur="300" fill="hold"/>
                                        <p:tgtEl>
                                          <p:spTgt spid="21"/>
                                        </p:tgtEl>
                                        <p:attrNameLst>
                                          <p:attrName>ppt_y</p:attrName>
                                        </p:attrNameLst>
                                      </p:cBhvr>
                                      <p:tavLst>
                                        <p:tav tm="0">
                                          <p:val>
                                            <p:strVal val="#ppt_y"/>
                                          </p:val>
                                        </p:tav>
                                        <p:tav tm="100000">
                                          <p:val>
                                            <p:strVal val="#ppt_y"/>
                                          </p:val>
                                        </p:tav>
                                      </p:tavLst>
                                    </p:anim>
                                    <p:anim calcmode="lin" valueType="num">
                                      <p:cBhvr>
                                        <p:cTn id="22"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3"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300" tmFilter="0,0; .5, 1; 1, 1"/>
                                        <p:tgtEl>
                                          <p:spTgt spid="21"/>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1" grpId="0"/>
      <p:bldP spid="2" grpId="0" bldLvl="0" animBg="1"/>
      <p:bldP spid="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312159" y="2675003"/>
            <a:ext cx="2519680"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a:defRPr>
            </a:lvl1pPr>
          </a:lstStyle>
          <a:p>
            <a:r>
              <a:rPr lang="zh-CN" altLang="en-US" dirty="0">
                <a:sym typeface="Arial" panose="020B0604020202090204"/>
              </a:rPr>
              <a:t>算法</a:t>
            </a:r>
            <a:r>
              <a:rPr lang="zh-CN" altLang="en-US" dirty="0">
                <a:sym typeface="Arial" panose="020B0604020202090204"/>
              </a:rPr>
              <a:t>设计</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a:sym typeface="Arial" panose="020B0604020202090204"/>
              </a:endParaRPr>
            </a:p>
          </p:txBody>
        </p:sp>
        <p:sp>
          <p:nvSpPr>
            <p:cNvPr id="11" name="文本框 10"/>
            <p:cNvSpPr txBox="1"/>
            <p:nvPr/>
          </p:nvSpPr>
          <p:spPr>
            <a:xfrm>
              <a:off x="3723144" y="1827434"/>
              <a:ext cx="1594594" cy="11370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a:sym typeface="Arial" panose="020B0604020202090204"/>
                </a:rPr>
                <a:t>05</a:t>
              </a:r>
              <a:endParaRPr lang="zh-CN" altLang="en-US" sz="4950" spc="98" dirty="0">
                <a:solidFill>
                  <a:prstClr val="white"/>
                </a:solidFill>
                <a:latin typeface="Arial" panose="020B0604020202090204"/>
                <a:ea typeface="微软雅黑"/>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a:sym typeface="Arial" panose="020B0604020202090204"/>
              </a:rPr>
              <a:t>REPORT</a:t>
            </a:r>
            <a:endParaRPr lang="zh-CN" altLang="en-US" sz="1400" b="1" dirty="0">
              <a:solidFill>
                <a:srgbClr val="0B2C4F"/>
              </a:solidFill>
              <a:latin typeface="Arial" panose="020B0604020202090204"/>
              <a:ea typeface="微软雅黑"/>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4943339" y="235933"/>
              <a:ext cx="2273300"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a:sym typeface="Arial" panose="020B0604020202090204"/>
                </a:rPr>
                <a:t>HOG特征</a:t>
              </a:r>
              <a:r>
                <a:rPr lang="zh-CN" altLang="en-US" b="1" spc="98" dirty="0" smtClean="0">
                  <a:solidFill>
                    <a:srgbClr val="0B2C4F"/>
                  </a:solidFill>
                  <a:latin typeface="Arial" panose="020B0604020202090204"/>
                  <a:ea typeface="微软雅黑"/>
                  <a:sym typeface="Arial" panose="020B0604020202090204"/>
                </a:rPr>
                <a:t>提取</a:t>
              </a:r>
              <a:endParaRPr lang="zh-CN" altLang="en-US" b="1" spc="98" dirty="0" smtClean="0">
                <a:solidFill>
                  <a:srgbClr val="0B2C4F"/>
                </a:solidFill>
                <a:latin typeface="Arial" panose="020B0604020202090204"/>
                <a:ea typeface="微软雅黑"/>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22960" y="995045"/>
            <a:ext cx="3048000" cy="2122805"/>
          </a:xfrm>
          <a:prstGeom prst="rect">
            <a:avLst/>
          </a:prstGeom>
          <a:noFill/>
        </p:spPr>
        <p:txBody>
          <a:bodyPr wrap="square" rtlCol="0">
            <a:spAutoFit/>
          </a:bodyPr>
          <a:p>
            <a:r>
              <a:rPr lang="zh-CN" altLang="en-US" sz="2400" b="1">
                <a:sym typeface="+mn-ea"/>
              </a:rPr>
              <a:t>图像灰度化</a:t>
            </a:r>
            <a:endParaRPr lang="zh-CN" altLang="en-US" b="1"/>
          </a:p>
          <a:p>
            <a:endParaRPr lang="zh-CN" altLang="en-US"/>
          </a:p>
          <a:p>
            <a:r>
              <a:rPr lang="zh-CN" altLang="en-US"/>
              <a:t>将输入图像转换为灰度图像，进行 Gamma 校正，完成对整个图像的归一化。降低局部光照不均匀或者阴影的影响</a:t>
            </a:r>
            <a:endParaRPr lang="zh-CN" altLang="en-US"/>
          </a:p>
        </p:txBody>
      </p:sp>
      <p:sp>
        <p:nvSpPr>
          <p:cNvPr id="4" name="文本框 3"/>
          <p:cNvSpPr txBox="1"/>
          <p:nvPr/>
        </p:nvSpPr>
        <p:spPr>
          <a:xfrm>
            <a:off x="4787900" y="915670"/>
            <a:ext cx="3649345" cy="1291590"/>
          </a:xfrm>
          <a:prstGeom prst="rect">
            <a:avLst/>
          </a:prstGeom>
          <a:noFill/>
        </p:spPr>
        <p:txBody>
          <a:bodyPr wrap="square" rtlCol="0">
            <a:spAutoFit/>
          </a:bodyPr>
          <a:p>
            <a:r>
              <a:rPr lang="zh-CN" altLang="en-US" sz="2400" b="1"/>
              <a:t>计算梯度</a:t>
            </a:r>
            <a:endParaRPr lang="zh-CN" altLang="en-US" sz="2400" b="1"/>
          </a:p>
          <a:p>
            <a:endParaRPr lang="zh-CN" altLang="en-US"/>
          </a:p>
          <a:p>
            <a:r>
              <a:rPr lang="zh-CN" altLang="en-US"/>
              <a:t>计算水平和垂直方向的图像梯度</a:t>
            </a:r>
            <a:endParaRPr lang="zh-CN" altLang="en-US"/>
          </a:p>
          <a:p>
            <a:r>
              <a:rPr lang="zh-CN" altLang="en-US"/>
              <a:t>计算梯度幅值和方向</a:t>
            </a:r>
            <a:endParaRPr lang="zh-CN" altLang="en-US"/>
          </a:p>
        </p:txBody>
      </p:sp>
      <p:pic>
        <p:nvPicPr>
          <p:cNvPr id="7" name="334E55B0-647D-440b-865C-3EC943EB4CBC-3" descr="/private/var/folders/01/_x92y8817tb15hs89177szgm0000gn/T/com.kingsoft.wpsoffice.mac/wpsoffice.lygdsmwpsoffice"/>
          <p:cNvPicPr>
            <a:picLocks noChangeAspect="1"/>
          </p:cNvPicPr>
          <p:nvPr/>
        </p:nvPicPr>
        <p:blipFill>
          <a:blip r:embed="rId1"/>
          <a:stretch>
            <a:fillRect/>
          </a:stretch>
        </p:blipFill>
        <p:spPr>
          <a:xfrm>
            <a:off x="899160" y="3363595"/>
            <a:ext cx="3114675" cy="364490"/>
          </a:xfrm>
          <a:prstGeom prst="rect">
            <a:avLst/>
          </a:prstGeom>
        </p:spPr>
      </p:pic>
      <p:pic>
        <p:nvPicPr>
          <p:cNvPr id="8" name="334E55B0-647D-440b-865C-3EC943EB4CBC-4" descr="wpsoffice"/>
          <p:cNvPicPr>
            <a:picLocks noChangeAspect="1"/>
          </p:cNvPicPr>
          <p:nvPr/>
        </p:nvPicPr>
        <p:blipFill>
          <a:blip r:embed="rId2"/>
          <a:stretch>
            <a:fillRect/>
          </a:stretch>
        </p:blipFill>
        <p:spPr>
          <a:xfrm>
            <a:off x="4859655" y="2535555"/>
            <a:ext cx="3623945" cy="1736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22325" y="771525"/>
            <a:ext cx="3048000" cy="1568450"/>
          </a:xfrm>
          <a:prstGeom prst="rect">
            <a:avLst/>
          </a:prstGeom>
          <a:noFill/>
        </p:spPr>
        <p:txBody>
          <a:bodyPr wrap="square" rtlCol="0">
            <a:spAutoFit/>
          </a:bodyPr>
          <a:p>
            <a:r>
              <a:rPr lang="zh-CN" altLang="en-US" sz="2400" b="1"/>
              <a:t>创建梯度直方图</a:t>
            </a:r>
            <a:endParaRPr lang="zh-CN" altLang="en-US" sz="2400" b="1"/>
          </a:p>
          <a:p>
            <a:endParaRPr lang="zh-CN" altLang="en-US"/>
          </a:p>
          <a:p>
            <a:r>
              <a:rPr lang="zh-CN" altLang="en-US"/>
              <a:t>将图像划分为小的重叠的单元块。对每个单元块计算直方图。</a:t>
            </a:r>
            <a:endParaRPr lang="zh-CN" altLang="en-US"/>
          </a:p>
        </p:txBody>
      </p:sp>
      <p:sp>
        <p:nvSpPr>
          <p:cNvPr id="4" name="文本框 3"/>
          <p:cNvSpPr txBox="1"/>
          <p:nvPr/>
        </p:nvSpPr>
        <p:spPr>
          <a:xfrm>
            <a:off x="822325" y="3363595"/>
            <a:ext cx="3048000" cy="1291590"/>
          </a:xfrm>
          <a:prstGeom prst="rect">
            <a:avLst/>
          </a:prstGeom>
          <a:noFill/>
        </p:spPr>
        <p:txBody>
          <a:bodyPr wrap="square" rtlCol="0">
            <a:spAutoFit/>
          </a:bodyPr>
          <a:p>
            <a:r>
              <a:rPr lang="zh-CN" altLang="en-US" sz="2400" b="1"/>
              <a:t>块归一化</a:t>
            </a:r>
            <a:endParaRPr lang="zh-CN" altLang="en-US" sz="2400" b="1"/>
          </a:p>
          <a:p>
            <a:endParaRPr lang="zh-CN" altLang="en-US"/>
          </a:p>
          <a:p>
            <a:r>
              <a:rPr lang="zh-CN" altLang="en-US"/>
              <a:t>遍历图像中的每个单元块，对每个块进行归一化</a:t>
            </a:r>
            <a:endParaRPr lang="zh-CN" altLang="en-US"/>
          </a:p>
        </p:txBody>
      </p:sp>
      <p:sp>
        <p:nvSpPr>
          <p:cNvPr id="3" name="文本框 2"/>
          <p:cNvSpPr txBox="1"/>
          <p:nvPr/>
        </p:nvSpPr>
        <p:spPr>
          <a:xfrm>
            <a:off x="4932045" y="3147695"/>
            <a:ext cx="3048000" cy="1568450"/>
          </a:xfrm>
          <a:prstGeom prst="rect">
            <a:avLst/>
          </a:prstGeom>
          <a:noFill/>
        </p:spPr>
        <p:txBody>
          <a:bodyPr wrap="square" rtlCol="0">
            <a:spAutoFit/>
          </a:bodyPr>
          <a:p>
            <a:r>
              <a:rPr lang="zh-CN" altLang="en-US" sz="2400" b="1">
                <a:solidFill>
                  <a:schemeClr val="tx1"/>
                </a:solidFill>
              </a:rPr>
              <a:t>生成HOG特征向量</a:t>
            </a:r>
            <a:endParaRPr lang="zh-CN" altLang="en-US" sz="2400" b="1">
              <a:solidFill>
                <a:schemeClr val="tx1"/>
              </a:solidFill>
            </a:endParaRPr>
          </a:p>
          <a:p>
            <a:endParaRPr lang="zh-CN" altLang="en-US"/>
          </a:p>
          <a:p>
            <a:r>
              <a:rPr lang="zh-CN" altLang="en-US"/>
              <a:t>将所有块的归一化直方图连接起来形成一个长的特征向量。</a:t>
            </a:r>
            <a:endParaRPr lang="zh-CN" altLang="en-US"/>
          </a:p>
        </p:txBody>
      </p:sp>
      <p:pic>
        <p:nvPicPr>
          <p:cNvPr id="5" name="图片 4"/>
          <p:cNvPicPr>
            <a:picLocks noChangeAspect="1"/>
          </p:cNvPicPr>
          <p:nvPr/>
        </p:nvPicPr>
        <p:blipFill>
          <a:blip r:embed="rId1"/>
          <a:stretch>
            <a:fillRect/>
          </a:stretch>
        </p:blipFill>
        <p:spPr>
          <a:xfrm>
            <a:off x="1763395" y="2339975"/>
            <a:ext cx="1565910" cy="930910"/>
          </a:xfrm>
          <a:prstGeom prst="rect">
            <a:avLst/>
          </a:prstGeom>
        </p:spPr>
      </p:pic>
      <p:pic>
        <p:nvPicPr>
          <p:cNvPr id="6" name="图片 5"/>
          <p:cNvPicPr>
            <a:picLocks noChangeAspect="1"/>
          </p:cNvPicPr>
          <p:nvPr/>
        </p:nvPicPr>
        <p:blipFill>
          <a:blip r:embed="rId2"/>
          <a:stretch>
            <a:fillRect/>
          </a:stretch>
        </p:blipFill>
        <p:spPr>
          <a:xfrm>
            <a:off x="4932045" y="925830"/>
            <a:ext cx="2749550" cy="1946275"/>
          </a:xfrm>
          <a:prstGeom prst="rect">
            <a:avLst/>
          </a:prstGeom>
        </p:spPr>
      </p:pic>
      <p:sp>
        <p:nvSpPr>
          <p:cNvPr id="7" name="文本框 6"/>
          <p:cNvSpPr txBox="1"/>
          <p:nvPr/>
        </p:nvSpPr>
        <p:spPr>
          <a:xfrm>
            <a:off x="3707504" y="257632"/>
            <a:ext cx="1704975" cy="368300"/>
          </a:xfrm>
          <a:prstGeom prst="rect">
            <a:avLst/>
          </a:prstGeom>
          <a:noFill/>
        </p:spPr>
        <p:txBody>
          <a:bodyPr wrap="none" rtlCol="0">
            <a:spAutoFit/>
          </a:bodyPr>
          <a:p>
            <a:pPr algn="l"/>
            <a:r>
              <a:rPr lang="zh-CN" altLang="en-US" b="1" spc="98" dirty="0" smtClean="0">
                <a:solidFill>
                  <a:srgbClr val="0B2C4F"/>
                </a:solidFill>
                <a:latin typeface="Arial" panose="020B0604020202090204"/>
                <a:ea typeface="微软雅黑"/>
                <a:sym typeface="Arial" panose="020B0604020202090204"/>
              </a:rPr>
              <a:t>HOG特征</a:t>
            </a:r>
            <a:r>
              <a:rPr lang="zh-CN" altLang="en-US" b="1" spc="98" dirty="0" smtClean="0">
                <a:solidFill>
                  <a:srgbClr val="0B2C4F"/>
                </a:solidFill>
                <a:latin typeface="Arial" panose="020B0604020202090204"/>
                <a:ea typeface="微软雅黑"/>
                <a:sym typeface="Arial" panose="020B0604020202090204"/>
              </a:rPr>
              <a:t>提取</a:t>
            </a:r>
            <a:endParaRPr lang="zh-CN" altLang="en-US" b="1" spc="98" dirty="0" smtClean="0">
              <a:solidFill>
                <a:srgbClr val="0B2C4F"/>
              </a:solidFill>
              <a:latin typeface="Arial" panose="020B0604020202090204"/>
              <a:ea typeface="微软雅黑"/>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352278" y="235933"/>
              <a:ext cx="1530773"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a:sym typeface="Arial" panose="020B0604020202090204"/>
                </a:rPr>
                <a:t>眼部</a:t>
              </a:r>
              <a:r>
                <a:rPr lang="zh-CN" altLang="en-US" b="1" spc="98" dirty="0" smtClean="0">
                  <a:solidFill>
                    <a:srgbClr val="0B2C4F"/>
                  </a:solidFill>
                  <a:latin typeface="Arial" panose="020B0604020202090204"/>
                  <a:ea typeface="微软雅黑"/>
                  <a:sym typeface="Arial" panose="020B0604020202090204"/>
                </a:rPr>
                <a:t>定位</a:t>
              </a:r>
              <a:endParaRPr lang="zh-CN" altLang="en-US" b="1" spc="98" dirty="0" smtClean="0">
                <a:solidFill>
                  <a:srgbClr val="0B2C4F"/>
                </a:solidFill>
                <a:latin typeface="Arial" panose="020B0604020202090204"/>
                <a:ea typeface="微软雅黑"/>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22960" y="995045"/>
            <a:ext cx="3048000" cy="1198880"/>
          </a:xfrm>
          <a:prstGeom prst="rect">
            <a:avLst/>
          </a:prstGeom>
          <a:noFill/>
        </p:spPr>
        <p:txBody>
          <a:bodyPr wrap="square" rtlCol="0">
            <a:spAutoFit/>
          </a:bodyPr>
          <a:p>
            <a:r>
              <a:rPr lang="zh-CN" altLang="en-US"/>
              <a:t>采用Dlib人脸检测预训练模型，提取人脸68个特征点，定位眼部矩形位置。</a:t>
            </a:r>
            <a:endParaRPr lang="zh-CN" altLang="en-US"/>
          </a:p>
          <a:p>
            <a:endParaRPr lang="zh-CN" altLang="en-US"/>
          </a:p>
        </p:txBody>
      </p:sp>
      <p:sp>
        <p:nvSpPr>
          <p:cNvPr id="3" name="文本框 2"/>
          <p:cNvSpPr txBox="1"/>
          <p:nvPr/>
        </p:nvSpPr>
        <p:spPr>
          <a:xfrm>
            <a:off x="4729480" y="995045"/>
            <a:ext cx="3048000" cy="2030095"/>
          </a:xfrm>
          <a:prstGeom prst="rect">
            <a:avLst/>
          </a:prstGeom>
          <a:noFill/>
        </p:spPr>
        <p:txBody>
          <a:bodyPr wrap="square" rtlCol="0">
            <a:spAutoFit/>
          </a:bodyPr>
          <a:p>
            <a:r>
              <a:rPr lang="zh-CN" altLang="en-US"/>
              <a:t>疲劳状态下眼睑的闭合程度会增加。</a:t>
            </a:r>
            <a:endParaRPr lang="zh-CN" altLang="en-US"/>
          </a:p>
          <a:p>
            <a:endParaRPr lang="zh-CN" altLang="en-US"/>
          </a:p>
          <a:p>
            <a:r>
              <a:rPr lang="zh-CN" altLang="en-US"/>
              <a:t>通过眼标志之间的欧式距离计算眼睑的纵横比作为闭合程度，左右两只眼睑取平均值。</a:t>
            </a:r>
            <a:endParaRPr lang="zh-CN" altLang="en-US"/>
          </a:p>
        </p:txBody>
      </p:sp>
      <p:pic>
        <p:nvPicPr>
          <p:cNvPr id="15" name="334E55B0-647D-440b-865C-3EC943EB4CBC-1" descr="wpsoffice"/>
          <p:cNvPicPr>
            <a:picLocks noChangeAspect="1"/>
          </p:cNvPicPr>
          <p:nvPr/>
        </p:nvPicPr>
        <p:blipFill>
          <a:blip r:embed="rId1"/>
          <a:stretch>
            <a:fillRect/>
          </a:stretch>
        </p:blipFill>
        <p:spPr>
          <a:xfrm>
            <a:off x="4787900" y="3147060"/>
            <a:ext cx="2724150" cy="640715"/>
          </a:xfrm>
          <a:prstGeom prst="rect">
            <a:avLst/>
          </a:prstGeom>
        </p:spPr>
      </p:pic>
      <p:pic>
        <p:nvPicPr>
          <p:cNvPr id="23" name="图片 23" descr="/private/var/folders/01/_x92y8817tb15hs89177szgm0000gn/T/com.kingsoft.wpsoffice.mac/photoedit2/20231025205101/temp.pngtemp"/>
          <p:cNvPicPr>
            <a:picLocks noChangeAspect="1"/>
          </p:cNvPicPr>
          <p:nvPr/>
        </p:nvPicPr>
        <p:blipFill>
          <a:blip r:embed="rId2"/>
          <a:srcRect r="10426" b="21053"/>
          <a:stretch>
            <a:fillRect/>
          </a:stretch>
        </p:blipFill>
        <p:spPr>
          <a:xfrm>
            <a:off x="1187450" y="2193925"/>
            <a:ext cx="2028825" cy="951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5444874" y="601183"/>
            <a:ext cx="3834426" cy="438892"/>
            <a:chOff x="5037137" y="1588454"/>
            <a:chExt cx="5112567" cy="585189"/>
          </a:xfrm>
        </p:grpSpPr>
        <p:sp>
          <p:nvSpPr>
            <p:cNvPr id="50" name="TextBox 47"/>
            <p:cNvSpPr txBox="1"/>
            <p:nvPr/>
          </p:nvSpPr>
          <p:spPr>
            <a:xfrm>
              <a:off x="5037137" y="1588454"/>
              <a:ext cx="5112567" cy="552027"/>
            </a:xfrm>
            <a:prstGeom prst="rect">
              <a:avLst/>
            </a:prstGeom>
            <a:noFill/>
          </p:spPr>
          <p:txBody>
            <a:bodyPr wrap="square" rtlCol="0">
              <a:spAutoFit/>
            </a:bodyPr>
            <a:lstStyle>
              <a:defPPr>
                <a:defRPr lang="zh-CN"/>
              </a:defPPr>
              <a:lvl1pPr>
                <a:defRPr sz="2800">
                  <a:solidFill>
                    <a:schemeClr val="accent1"/>
                  </a:solidFill>
                  <a:latin typeface="微软雅黑" panose="020B0503020204020204" pitchFamily="34" charset="-122"/>
                  <a:ea typeface="微软雅黑" panose="020B0503020204020204" pitchFamily="34" charset="-122"/>
                </a:defRPr>
              </a:lvl1pPr>
            </a:lstStyle>
            <a:p>
              <a:r>
                <a:rPr lang="zh-CN" altLang="en-US" sz="2100" b="1" dirty="0">
                  <a:solidFill>
                    <a:srgbClr val="0B2C4F"/>
                  </a:solidFill>
                  <a:latin typeface="Arial" panose="020B0604020202090204"/>
                  <a:ea typeface="微软雅黑"/>
                  <a:sym typeface="Arial" panose="020B0604020202090204"/>
                </a:rPr>
                <a:t>项目概述</a:t>
              </a:r>
              <a:endParaRPr lang="zh-CN" altLang="en-US" sz="2100" b="1" dirty="0">
                <a:solidFill>
                  <a:srgbClr val="0B2C4F"/>
                </a:solidFill>
                <a:latin typeface="Arial" panose="020B0604020202090204"/>
                <a:ea typeface="微软雅黑"/>
                <a:sym typeface="Arial" panose="020B0604020202090204"/>
              </a:endParaRPr>
            </a:p>
          </p:txBody>
        </p:sp>
        <p:cxnSp>
          <p:nvCxnSpPr>
            <p:cNvPr id="52" name="直接连接符 51"/>
            <p:cNvCxnSpPr/>
            <p:nvPr/>
          </p:nvCxnSpPr>
          <p:spPr bwMode="auto">
            <a:xfrm>
              <a:off x="5152484" y="2173643"/>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 name="组合 52"/>
          <p:cNvGrpSpPr/>
          <p:nvPr/>
        </p:nvGrpSpPr>
        <p:grpSpPr>
          <a:xfrm>
            <a:off x="5444874" y="1151202"/>
            <a:ext cx="3834426" cy="455257"/>
            <a:chOff x="5037137" y="2367851"/>
            <a:chExt cx="5112567" cy="607009"/>
          </a:xfrm>
        </p:grpSpPr>
        <p:sp>
          <p:nvSpPr>
            <p:cNvPr id="55" name="TextBox 48"/>
            <p:cNvSpPr txBox="1"/>
            <p:nvPr/>
          </p:nvSpPr>
          <p:spPr>
            <a:xfrm>
              <a:off x="5037137" y="2367851"/>
              <a:ext cx="5112567" cy="552026"/>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100" b="1" dirty="0">
                  <a:solidFill>
                    <a:srgbClr val="0B2C4F"/>
                  </a:solidFill>
                  <a:latin typeface="Arial" panose="020B0604020202090204"/>
                  <a:ea typeface="微软雅黑"/>
                  <a:sym typeface="Arial" panose="020B0604020202090204"/>
                </a:rPr>
                <a:t>立项依据</a:t>
              </a:r>
              <a:endParaRPr lang="zh-CN" altLang="en-US" sz="2100" b="1" dirty="0">
                <a:solidFill>
                  <a:srgbClr val="0B2C4F"/>
                </a:solidFill>
                <a:latin typeface="Arial" panose="020B0604020202090204"/>
                <a:ea typeface="微软雅黑"/>
                <a:sym typeface="Arial" panose="020B0604020202090204"/>
              </a:endParaRPr>
            </a:p>
          </p:txBody>
        </p:sp>
        <p:cxnSp>
          <p:nvCxnSpPr>
            <p:cNvPr id="57" name="直接连接符 56"/>
            <p:cNvCxnSpPr/>
            <p:nvPr/>
          </p:nvCxnSpPr>
          <p:spPr bwMode="auto">
            <a:xfrm>
              <a:off x="5152484" y="297486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 name="组合 57"/>
          <p:cNvGrpSpPr/>
          <p:nvPr/>
        </p:nvGrpSpPr>
        <p:grpSpPr>
          <a:xfrm>
            <a:off x="5444874" y="1733313"/>
            <a:ext cx="3834426" cy="467248"/>
            <a:chOff x="5037137" y="3106273"/>
            <a:chExt cx="5112567" cy="622997"/>
          </a:xfrm>
        </p:grpSpPr>
        <p:sp>
          <p:nvSpPr>
            <p:cNvPr id="60" name="TextBox 55"/>
            <p:cNvSpPr txBox="1"/>
            <p:nvPr/>
          </p:nvSpPr>
          <p:spPr>
            <a:xfrm>
              <a:off x="5037137" y="3106273"/>
              <a:ext cx="5112567" cy="552026"/>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100" b="1" dirty="0">
                  <a:solidFill>
                    <a:srgbClr val="0B2C4F"/>
                  </a:solidFill>
                  <a:latin typeface="Arial" panose="020B0604020202090204"/>
                  <a:ea typeface="微软雅黑"/>
                  <a:sym typeface="Arial" panose="020B0604020202090204"/>
                </a:rPr>
                <a:t>可行性分析</a:t>
              </a:r>
              <a:endParaRPr lang="zh-CN" altLang="en-US" sz="2100" b="1" dirty="0">
                <a:solidFill>
                  <a:srgbClr val="0B2C4F"/>
                </a:solidFill>
                <a:latin typeface="Arial" panose="020B0604020202090204"/>
                <a:ea typeface="微软雅黑"/>
                <a:sym typeface="Arial" panose="020B0604020202090204"/>
              </a:endParaRPr>
            </a:p>
          </p:txBody>
        </p:sp>
        <p:cxnSp>
          <p:nvCxnSpPr>
            <p:cNvPr id="62" name="直接连接符 61"/>
            <p:cNvCxnSpPr/>
            <p:nvPr/>
          </p:nvCxnSpPr>
          <p:spPr bwMode="auto">
            <a:xfrm>
              <a:off x="5152484" y="372927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组合 67"/>
          <p:cNvGrpSpPr/>
          <p:nvPr/>
        </p:nvGrpSpPr>
        <p:grpSpPr>
          <a:xfrm>
            <a:off x="5453129" y="2331163"/>
            <a:ext cx="3834426" cy="431610"/>
            <a:chOff x="5037137" y="4586800"/>
            <a:chExt cx="5112567" cy="575480"/>
          </a:xfrm>
        </p:grpSpPr>
        <p:sp>
          <p:nvSpPr>
            <p:cNvPr id="70" name="TextBox 57"/>
            <p:cNvSpPr txBox="1"/>
            <p:nvPr/>
          </p:nvSpPr>
          <p:spPr>
            <a:xfrm>
              <a:off x="5037137" y="4586800"/>
              <a:ext cx="5112567" cy="552026"/>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100" b="1" dirty="0">
                  <a:solidFill>
                    <a:srgbClr val="0B2C4F"/>
                  </a:solidFill>
                  <a:latin typeface="Arial" panose="020B0604020202090204"/>
                  <a:ea typeface="微软雅黑"/>
                  <a:sym typeface="Arial" panose="020B0604020202090204"/>
                </a:rPr>
                <a:t>需求分析</a:t>
              </a:r>
              <a:endParaRPr lang="zh-CN" altLang="en-US" sz="2100" b="1" dirty="0">
                <a:solidFill>
                  <a:srgbClr val="0B2C4F"/>
                </a:solidFill>
                <a:latin typeface="Arial" panose="020B0604020202090204"/>
                <a:ea typeface="微软雅黑"/>
                <a:sym typeface="Arial" panose="020B0604020202090204"/>
              </a:endParaRPr>
            </a:p>
          </p:txBody>
        </p:sp>
        <p:cxnSp>
          <p:nvCxnSpPr>
            <p:cNvPr id="72" name="直接连接符 71"/>
            <p:cNvCxnSpPr/>
            <p:nvPr/>
          </p:nvCxnSpPr>
          <p:spPr bwMode="auto">
            <a:xfrm>
              <a:off x="5152484" y="516228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3" name="组合 72"/>
          <p:cNvGrpSpPr/>
          <p:nvPr/>
        </p:nvGrpSpPr>
        <p:grpSpPr>
          <a:xfrm>
            <a:off x="1172016" y="1815299"/>
            <a:ext cx="2809471" cy="1584729"/>
            <a:chOff x="-3029481" y="3837375"/>
            <a:chExt cx="3904193" cy="2202227"/>
          </a:xfrm>
          <a:solidFill>
            <a:srgbClr val="0A2D4F"/>
          </a:solidFill>
          <a:effectLst>
            <a:outerShdw blurRad="254000" dist="63500" dir="2700000" algn="tl" rotWithShape="0">
              <a:prstClr val="black">
                <a:alpha val="30000"/>
              </a:prstClr>
            </a:outerShdw>
          </a:effectLst>
        </p:grpSpPr>
        <p:sp>
          <p:nvSpPr>
            <p:cNvPr id="74" name="Freeform 13"/>
            <p:cNvSpPr/>
            <p:nvPr/>
          </p:nvSpPr>
          <p:spPr bwMode="auto">
            <a:xfrm>
              <a:off x="-3029481" y="3837375"/>
              <a:ext cx="3904193" cy="2202227"/>
            </a:xfrm>
            <a:custGeom>
              <a:avLst/>
              <a:gdLst>
                <a:gd name="T0" fmla="*/ 1604 w 3564"/>
                <a:gd name="T1" fmla="*/ 2009 h 2009"/>
                <a:gd name="T2" fmla="*/ 1510 w 3564"/>
                <a:gd name="T3" fmla="*/ 1952 h 2009"/>
                <a:gd name="T4" fmla="*/ 1509 w 3564"/>
                <a:gd name="T5" fmla="*/ 1951 h 2009"/>
                <a:gd name="T6" fmla="*/ 1360 w 3564"/>
                <a:gd name="T7" fmla="*/ 1903 h 2009"/>
                <a:gd name="T8" fmla="*/ 1336 w 3564"/>
                <a:gd name="T9" fmla="*/ 1903 h 2009"/>
                <a:gd name="T10" fmla="*/ 0 w 3564"/>
                <a:gd name="T11" fmla="*/ 1903 h 2009"/>
                <a:gd name="T12" fmla="*/ 0 w 3564"/>
                <a:gd name="T13" fmla="*/ 82 h 2009"/>
                <a:gd name="T14" fmla="*/ 181 w 3564"/>
                <a:gd name="T15" fmla="*/ 82 h 2009"/>
                <a:gd name="T16" fmla="*/ 988 w 3564"/>
                <a:gd name="T17" fmla="*/ 16 h 2009"/>
                <a:gd name="T18" fmla="*/ 1455 w 3564"/>
                <a:gd name="T19" fmla="*/ 88 h 2009"/>
                <a:gd name="T20" fmla="*/ 1790 w 3564"/>
                <a:gd name="T21" fmla="*/ 270 h 2009"/>
                <a:gd name="T22" fmla="*/ 2578 w 3564"/>
                <a:gd name="T23" fmla="*/ 15 h 2009"/>
                <a:gd name="T24" fmla="*/ 3397 w 3564"/>
                <a:gd name="T25" fmla="*/ 82 h 2009"/>
                <a:gd name="T26" fmla="*/ 3564 w 3564"/>
                <a:gd name="T27" fmla="*/ 82 h 2009"/>
                <a:gd name="T28" fmla="*/ 3564 w 3564"/>
                <a:gd name="T29" fmla="*/ 162 h 2009"/>
                <a:gd name="T30" fmla="*/ 3389 w 3564"/>
                <a:gd name="T31" fmla="*/ 162 h 2009"/>
                <a:gd name="T32" fmla="*/ 3386 w 3564"/>
                <a:gd name="T33" fmla="*/ 161 h 2009"/>
                <a:gd name="T34" fmla="*/ 2582 w 3564"/>
                <a:gd name="T35" fmla="*/ 95 h 2009"/>
                <a:gd name="T36" fmla="*/ 1819 w 3564"/>
                <a:gd name="T37" fmla="*/ 355 h 2009"/>
                <a:gd name="T38" fmla="*/ 1789 w 3564"/>
                <a:gd name="T39" fmla="*/ 387 h 2009"/>
                <a:gd name="T40" fmla="*/ 1760 w 3564"/>
                <a:gd name="T41" fmla="*/ 354 h 2009"/>
                <a:gd name="T42" fmla="*/ 985 w 3564"/>
                <a:gd name="T43" fmla="*/ 96 h 2009"/>
                <a:gd name="T44" fmla="*/ 194 w 3564"/>
                <a:gd name="T45" fmla="*/ 161 h 2009"/>
                <a:gd name="T46" fmla="*/ 190 w 3564"/>
                <a:gd name="T47" fmla="*/ 162 h 2009"/>
                <a:gd name="T48" fmla="*/ 80 w 3564"/>
                <a:gd name="T49" fmla="*/ 162 h 2009"/>
                <a:gd name="T50" fmla="*/ 80 w 3564"/>
                <a:gd name="T51" fmla="*/ 1823 h 2009"/>
                <a:gd name="T52" fmla="*/ 1336 w 3564"/>
                <a:gd name="T53" fmla="*/ 1823 h 2009"/>
                <a:gd name="T54" fmla="*/ 1360 w 3564"/>
                <a:gd name="T55" fmla="*/ 1823 h 2009"/>
                <a:gd name="T56" fmla="*/ 1578 w 3564"/>
                <a:gd name="T57" fmla="*/ 1911 h 2009"/>
                <a:gd name="T58" fmla="*/ 1620 w 3564"/>
                <a:gd name="T59" fmla="*/ 1927 h 2009"/>
                <a:gd name="T60" fmla="*/ 1636 w 3564"/>
                <a:gd name="T61" fmla="*/ 1924 h 2009"/>
                <a:gd name="T62" fmla="*/ 1790 w 3564"/>
                <a:gd name="T63" fmla="*/ 1924 h 2009"/>
                <a:gd name="T64" fmla="*/ 1790 w 3564"/>
                <a:gd name="T65" fmla="*/ 2004 h 2009"/>
                <a:gd name="T66" fmla="*/ 1640 w 3564"/>
                <a:gd name="T67" fmla="*/ 2004 h 2009"/>
                <a:gd name="T68" fmla="*/ 1604 w 3564"/>
                <a:gd name="T69" fmla="*/ 2009 h 2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64" h="2009">
                  <a:moveTo>
                    <a:pt x="1604" y="2009"/>
                  </a:moveTo>
                  <a:cubicBezTo>
                    <a:pt x="1556" y="2009"/>
                    <a:pt x="1526" y="1980"/>
                    <a:pt x="1510" y="1952"/>
                  </a:cubicBezTo>
                  <a:cubicBezTo>
                    <a:pt x="1509" y="1951"/>
                    <a:pt x="1509" y="1951"/>
                    <a:pt x="1509" y="1951"/>
                  </a:cubicBezTo>
                  <a:cubicBezTo>
                    <a:pt x="1482" y="1904"/>
                    <a:pt x="1437" y="1902"/>
                    <a:pt x="1360" y="1903"/>
                  </a:cubicBezTo>
                  <a:cubicBezTo>
                    <a:pt x="1352" y="1903"/>
                    <a:pt x="1344" y="1903"/>
                    <a:pt x="1336" y="1903"/>
                  </a:cubicBezTo>
                  <a:cubicBezTo>
                    <a:pt x="0" y="1903"/>
                    <a:pt x="0" y="1903"/>
                    <a:pt x="0" y="1903"/>
                  </a:cubicBezTo>
                  <a:cubicBezTo>
                    <a:pt x="0" y="82"/>
                    <a:pt x="0" y="82"/>
                    <a:pt x="0" y="82"/>
                  </a:cubicBezTo>
                  <a:cubicBezTo>
                    <a:pt x="181" y="82"/>
                    <a:pt x="181" y="82"/>
                    <a:pt x="181" y="82"/>
                  </a:cubicBezTo>
                  <a:cubicBezTo>
                    <a:pt x="363" y="43"/>
                    <a:pt x="681" y="3"/>
                    <a:pt x="988" y="16"/>
                  </a:cubicBezTo>
                  <a:cubicBezTo>
                    <a:pt x="1167" y="24"/>
                    <a:pt x="1324" y="48"/>
                    <a:pt x="1455" y="88"/>
                  </a:cubicBezTo>
                  <a:cubicBezTo>
                    <a:pt x="1596" y="130"/>
                    <a:pt x="1708" y="192"/>
                    <a:pt x="1790" y="270"/>
                  </a:cubicBezTo>
                  <a:cubicBezTo>
                    <a:pt x="1953" y="117"/>
                    <a:pt x="2218" y="31"/>
                    <a:pt x="2578" y="15"/>
                  </a:cubicBezTo>
                  <a:cubicBezTo>
                    <a:pt x="2928" y="0"/>
                    <a:pt x="3265" y="56"/>
                    <a:pt x="3397" y="82"/>
                  </a:cubicBezTo>
                  <a:cubicBezTo>
                    <a:pt x="3564" y="82"/>
                    <a:pt x="3564" y="82"/>
                    <a:pt x="3564" y="82"/>
                  </a:cubicBezTo>
                  <a:cubicBezTo>
                    <a:pt x="3564" y="162"/>
                    <a:pt x="3564" y="162"/>
                    <a:pt x="3564" y="162"/>
                  </a:cubicBezTo>
                  <a:cubicBezTo>
                    <a:pt x="3389" y="162"/>
                    <a:pt x="3389" y="162"/>
                    <a:pt x="3389" y="162"/>
                  </a:cubicBezTo>
                  <a:cubicBezTo>
                    <a:pt x="3386" y="161"/>
                    <a:pt x="3386" y="161"/>
                    <a:pt x="3386" y="161"/>
                  </a:cubicBezTo>
                  <a:cubicBezTo>
                    <a:pt x="3259" y="136"/>
                    <a:pt x="2926" y="80"/>
                    <a:pt x="2582" y="95"/>
                  </a:cubicBezTo>
                  <a:cubicBezTo>
                    <a:pt x="2221" y="111"/>
                    <a:pt x="1964" y="198"/>
                    <a:pt x="1819" y="355"/>
                  </a:cubicBezTo>
                  <a:cubicBezTo>
                    <a:pt x="1789" y="387"/>
                    <a:pt x="1789" y="387"/>
                    <a:pt x="1789" y="387"/>
                  </a:cubicBezTo>
                  <a:cubicBezTo>
                    <a:pt x="1760" y="354"/>
                    <a:pt x="1760" y="354"/>
                    <a:pt x="1760" y="354"/>
                  </a:cubicBezTo>
                  <a:cubicBezTo>
                    <a:pt x="1623" y="201"/>
                    <a:pt x="1355" y="111"/>
                    <a:pt x="985" y="96"/>
                  </a:cubicBezTo>
                  <a:cubicBezTo>
                    <a:pt x="683" y="84"/>
                    <a:pt x="370" y="123"/>
                    <a:pt x="194" y="161"/>
                  </a:cubicBezTo>
                  <a:cubicBezTo>
                    <a:pt x="190" y="162"/>
                    <a:pt x="190" y="162"/>
                    <a:pt x="190" y="162"/>
                  </a:cubicBezTo>
                  <a:cubicBezTo>
                    <a:pt x="80" y="162"/>
                    <a:pt x="80" y="162"/>
                    <a:pt x="80" y="162"/>
                  </a:cubicBezTo>
                  <a:cubicBezTo>
                    <a:pt x="80" y="1823"/>
                    <a:pt x="80" y="1823"/>
                    <a:pt x="80" y="1823"/>
                  </a:cubicBezTo>
                  <a:cubicBezTo>
                    <a:pt x="1336" y="1823"/>
                    <a:pt x="1336" y="1823"/>
                    <a:pt x="1336" y="1823"/>
                  </a:cubicBezTo>
                  <a:cubicBezTo>
                    <a:pt x="1344" y="1823"/>
                    <a:pt x="1352" y="1823"/>
                    <a:pt x="1360" y="1823"/>
                  </a:cubicBezTo>
                  <a:cubicBezTo>
                    <a:pt x="1438" y="1822"/>
                    <a:pt x="1526" y="1821"/>
                    <a:pt x="1578" y="1911"/>
                  </a:cubicBezTo>
                  <a:cubicBezTo>
                    <a:pt x="1592" y="1933"/>
                    <a:pt x="1603" y="1931"/>
                    <a:pt x="1620" y="1927"/>
                  </a:cubicBezTo>
                  <a:cubicBezTo>
                    <a:pt x="1625" y="1925"/>
                    <a:pt x="1630" y="1924"/>
                    <a:pt x="1636" y="1924"/>
                  </a:cubicBezTo>
                  <a:cubicBezTo>
                    <a:pt x="1790" y="1924"/>
                    <a:pt x="1790" y="1924"/>
                    <a:pt x="1790" y="1924"/>
                  </a:cubicBezTo>
                  <a:cubicBezTo>
                    <a:pt x="1790" y="2004"/>
                    <a:pt x="1790" y="2004"/>
                    <a:pt x="1790" y="2004"/>
                  </a:cubicBezTo>
                  <a:cubicBezTo>
                    <a:pt x="1640" y="2004"/>
                    <a:pt x="1640" y="2004"/>
                    <a:pt x="1640" y="2004"/>
                  </a:cubicBezTo>
                  <a:cubicBezTo>
                    <a:pt x="1627" y="2008"/>
                    <a:pt x="1615" y="2009"/>
                    <a:pt x="1604" y="2009"/>
                  </a:cubicBezTo>
                  <a:close/>
                </a:path>
              </a:pathLst>
            </a:custGeom>
            <a:grpFill/>
            <a:ln>
              <a:solidFill>
                <a:srgbClr val="0B2C4F"/>
              </a:solidFill>
            </a:ln>
          </p:spPr>
          <p:txBody>
            <a:bodyPr vert="horz" wrap="square" lIns="68580" tIns="34290" rIns="68580" bIns="34290" numCol="1" anchor="t" anchorCtr="0" compatLnSpc="1"/>
            <a:lstStyle/>
            <a:p>
              <a:endParaRPr lang="zh-CN" altLang="en-US" sz="1350">
                <a:solidFill>
                  <a:prstClr val="black"/>
                </a:solidFill>
                <a:latin typeface="Arial" panose="020B0604020202090204"/>
                <a:ea typeface="微软雅黑"/>
                <a:sym typeface="Arial" panose="020B0604020202090204"/>
              </a:endParaRPr>
            </a:p>
          </p:txBody>
        </p:sp>
        <p:sp>
          <p:nvSpPr>
            <p:cNvPr id="75" name="Freeform 13"/>
            <p:cNvSpPr/>
            <p:nvPr/>
          </p:nvSpPr>
          <p:spPr bwMode="auto">
            <a:xfrm flipH="1">
              <a:off x="-3029481" y="3837375"/>
              <a:ext cx="3904193" cy="2202227"/>
            </a:xfrm>
            <a:custGeom>
              <a:avLst/>
              <a:gdLst>
                <a:gd name="T0" fmla="*/ 1604 w 3564"/>
                <a:gd name="T1" fmla="*/ 2009 h 2009"/>
                <a:gd name="T2" fmla="*/ 1510 w 3564"/>
                <a:gd name="T3" fmla="*/ 1952 h 2009"/>
                <a:gd name="T4" fmla="*/ 1509 w 3564"/>
                <a:gd name="T5" fmla="*/ 1951 h 2009"/>
                <a:gd name="T6" fmla="*/ 1360 w 3564"/>
                <a:gd name="T7" fmla="*/ 1903 h 2009"/>
                <a:gd name="T8" fmla="*/ 1336 w 3564"/>
                <a:gd name="T9" fmla="*/ 1903 h 2009"/>
                <a:gd name="T10" fmla="*/ 0 w 3564"/>
                <a:gd name="T11" fmla="*/ 1903 h 2009"/>
                <a:gd name="T12" fmla="*/ 0 w 3564"/>
                <a:gd name="T13" fmla="*/ 82 h 2009"/>
                <a:gd name="T14" fmla="*/ 181 w 3564"/>
                <a:gd name="T15" fmla="*/ 82 h 2009"/>
                <a:gd name="T16" fmla="*/ 988 w 3564"/>
                <a:gd name="T17" fmla="*/ 16 h 2009"/>
                <a:gd name="T18" fmla="*/ 1455 w 3564"/>
                <a:gd name="T19" fmla="*/ 88 h 2009"/>
                <a:gd name="T20" fmla="*/ 1790 w 3564"/>
                <a:gd name="T21" fmla="*/ 270 h 2009"/>
                <a:gd name="T22" fmla="*/ 2578 w 3564"/>
                <a:gd name="T23" fmla="*/ 15 h 2009"/>
                <a:gd name="T24" fmla="*/ 3397 w 3564"/>
                <a:gd name="T25" fmla="*/ 82 h 2009"/>
                <a:gd name="T26" fmla="*/ 3564 w 3564"/>
                <a:gd name="T27" fmla="*/ 82 h 2009"/>
                <a:gd name="T28" fmla="*/ 3564 w 3564"/>
                <a:gd name="T29" fmla="*/ 162 h 2009"/>
                <a:gd name="T30" fmla="*/ 3389 w 3564"/>
                <a:gd name="T31" fmla="*/ 162 h 2009"/>
                <a:gd name="T32" fmla="*/ 3386 w 3564"/>
                <a:gd name="T33" fmla="*/ 161 h 2009"/>
                <a:gd name="T34" fmla="*/ 2582 w 3564"/>
                <a:gd name="T35" fmla="*/ 95 h 2009"/>
                <a:gd name="T36" fmla="*/ 1819 w 3564"/>
                <a:gd name="T37" fmla="*/ 355 h 2009"/>
                <a:gd name="T38" fmla="*/ 1789 w 3564"/>
                <a:gd name="T39" fmla="*/ 387 h 2009"/>
                <a:gd name="T40" fmla="*/ 1760 w 3564"/>
                <a:gd name="T41" fmla="*/ 354 h 2009"/>
                <a:gd name="T42" fmla="*/ 985 w 3564"/>
                <a:gd name="T43" fmla="*/ 96 h 2009"/>
                <a:gd name="T44" fmla="*/ 194 w 3564"/>
                <a:gd name="T45" fmla="*/ 161 h 2009"/>
                <a:gd name="T46" fmla="*/ 190 w 3564"/>
                <a:gd name="T47" fmla="*/ 162 h 2009"/>
                <a:gd name="T48" fmla="*/ 80 w 3564"/>
                <a:gd name="T49" fmla="*/ 162 h 2009"/>
                <a:gd name="T50" fmla="*/ 80 w 3564"/>
                <a:gd name="T51" fmla="*/ 1823 h 2009"/>
                <a:gd name="T52" fmla="*/ 1336 w 3564"/>
                <a:gd name="T53" fmla="*/ 1823 h 2009"/>
                <a:gd name="T54" fmla="*/ 1360 w 3564"/>
                <a:gd name="T55" fmla="*/ 1823 h 2009"/>
                <a:gd name="T56" fmla="*/ 1578 w 3564"/>
                <a:gd name="T57" fmla="*/ 1911 h 2009"/>
                <a:gd name="T58" fmla="*/ 1620 w 3564"/>
                <a:gd name="T59" fmla="*/ 1927 h 2009"/>
                <a:gd name="T60" fmla="*/ 1636 w 3564"/>
                <a:gd name="T61" fmla="*/ 1924 h 2009"/>
                <a:gd name="T62" fmla="*/ 1790 w 3564"/>
                <a:gd name="T63" fmla="*/ 1924 h 2009"/>
                <a:gd name="T64" fmla="*/ 1790 w 3564"/>
                <a:gd name="T65" fmla="*/ 2004 h 2009"/>
                <a:gd name="T66" fmla="*/ 1640 w 3564"/>
                <a:gd name="T67" fmla="*/ 2004 h 2009"/>
                <a:gd name="T68" fmla="*/ 1604 w 3564"/>
                <a:gd name="T69" fmla="*/ 2009 h 2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64" h="2009">
                  <a:moveTo>
                    <a:pt x="1604" y="2009"/>
                  </a:moveTo>
                  <a:cubicBezTo>
                    <a:pt x="1556" y="2009"/>
                    <a:pt x="1526" y="1980"/>
                    <a:pt x="1510" y="1952"/>
                  </a:cubicBezTo>
                  <a:cubicBezTo>
                    <a:pt x="1509" y="1951"/>
                    <a:pt x="1509" y="1951"/>
                    <a:pt x="1509" y="1951"/>
                  </a:cubicBezTo>
                  <a:cubicBezTo>
                    <a:pt x="1482" y="1904"/>
                    <a:pt x="1437" y="1902"/>
                    <a:pt x="1360" y="1903"/>
                  </a:cubicBezTo>
                  <a:cubicBezTo>
                    <a:pt x="1352" y="1903"/>
                    <a:pt x="1344" y="1903"/>
                    <a:pt x="1336" y="1903"/>
                  </a:cubicBezTo>
                  <a:cubicBezTo>
                    <a:pt x="0" y="1903"/>
                    <a:pt x="0" y="1903"/>
                    <a:pt x="0" y="1903"/>
                  </a:cubicBezTo>
                  <a:cubicBezTo>
                    <a:pt x="0" y="82"/>
                    <a:pt x="0" y="82"/>
                    <a:pt x="0" y="82"/>
                  </a:cubicBezTo>
                  <a:cubicBezTo>
                    <a:pt x="181" y="82"/>
                    <a:pt x="181" y="82"/>
                    <a:pt x="181" y="82"/>
                  </a:cubicBezTo>
                  <a:cubicBezTo>
                    <a:pt x="363" y="43"/>
                    <a:pt x="681" y="3"/>
                    <a:pt x="988" y="16"/>
                  </a:cubicBezTo>
                  <a:cubicBezTo>
                    <a:pt x="1167" y="24"/>
                    <a:pt x="1324" y="48"/>
                    <a:pt x="1455" y="88"/>
                  </a:cubicBezTo>
                  <a:cubicBezTo>
                    <a:pt x="1596" y="130"/>
                    <a:pt x="1708" y="192"/>
                    <a:pt x="1790" y="270"/>
                  </a:cubicBezTo>
                  <a:cubicBezTo>
                    <a:pt x="1953" y="117"/>
                    <a:pt x="2218" y="31"/>
                    <a:pt x="2578" y="15"/>
                  </a:cubicBezTo>
                  <a:cubicBezTo>
                    <a:pt x="2928" y="0"/>
                    <a:pt x="3265" y="56"/>
                    <a:pt x="3397" y="82"/>
                  </a:cubicBezTo>
                  <a:cubicBezTo>
                    <a:pt x="3564" y="82"/>
                    <a:pt x="3564" y="82"/>
                    <a:pt x="3564" y="82"/>
                  </a:cubicBezTo>
                  <a:cubicBezTo>
                    <a:pt x="3564" y="162"/>
                    <a:pt x="3564" y="162"/>
                    <a:pt x="3564" y="162"/>
                  </a:cubicBezTo>
                  <a:cubicBezTo>
                    <a:pt x="3389" y="162"/>
                    <a:pt x="3389" y="162"/>
                    <a:pt x="3389" y="162"/>
                  </a:cubicBezTo>
                  <a:cubicBezTo>
                    <a:pt x="3386" y="161"/>
                    <a:pt x="3386" y="161"/>
                    <a:pt x="3386" y="161"/>
                  </a:cubicBezTo>
                  <a:cubicBezTo>
                    <a:pt x="3259" y="136"/>
                    <a:pt x="2926" y="80"/>
                    <a:pt x="2582" y="95"/>
                  </a:cubicBezTo>
                  <a:cubicBezTo>
                    <a:pt x="2221" y="111"/>
                    <a:pt x="1964" y="198"/>
                    <a:pt x="1819" y="355"/>
                  </a:cubicBezTo>
                  <a:cubicBezTo>
                    <a:pt x="1789" y="387"/>
                    <a:pt x="1789" y="387"/>
                    <a:pt x="1789" y="387"/>
                  </a:cubicBezTo>
                  <a:cubicBezTo>
                    <a:pt x="1760" y="354"/>
                    <a:pt x="1760" y="354"/>
                    <a:pt x="1760" y="354"/>
                  </a:cubicBezTo>
                  <a:cubicBezTo>
                    <a:pt x="1623" y="201"/>
                    <a:pt x="1355" y="111"/>
                    <a:pt x="985" y="96"/>
                  </a:cubicBezTo>
                  <a:cubicBezTo>
                    <a:pt x="683" y="84"/>
                    <a:pt x="370" y="123"/>
                    <a:pt x="194" y="161"/>
                  </a:cubicBezTo>
                  <a:cubicBezTo>
                    <a:pt x="190" y="162"/>
                    <a:pt x="190" y="162"/>
                    <a:pt x="190" y="162"/>
                  </a:cubicBezTo>
                  <a:cubicBezTo>
                    <a:pt x="80" y="162"/>
                    <a:pt x="80" y="162"/>
                    <a:pt x="80" y="162"/>
                  </a:cubicBezTo>
                  <a:cubicBezTo>
                    <a:pt x="80" y="1823"/>
                    <a:pt x="80" y="1823"/>
                    <a:pt x="80" y="1823"/>
                  </a:cubicBezTo>
                  <a:cubicBezTo>
                    <a:pt x="1336" y="1823"/>
                    <a:pt x="1336" y="1823"/>
                    <a:pt x="1336" y="1823"/>
                  </a:cubicBezTo>
                  <a:cubicBezTo>
                    <a:pt x="1344" y="1823"/>
                    <a:pt x="1352" y="1823"/>
                    <a:pt x="1360" y="1823"/>
                  </a:cubicBezTo>
                  <a:cubicBezTo>
                    <a:pt x="1438" y="1822"/>
                    <a:pt x="1526" y="1821"/>
                    <a:pt x="1578" y="1911"/>
                  </a:cubicBezTo>
                  <a:cubicBezTo>
                    <a:pt x="1592" y="1933"/>
                    <a:pt x="1603" y="1931"/>
                    <a:pt x="1620" y="1927"/>
                  </a:cubicBezTo>
                  <a:cubicBezTo>
                    <a:pt x="1625" y="1925"/>
                    <a:pt x="1630" y="1924"/>
                    <a:pt x="1636" y="1924"/>
                  </a:cubicBezTo>
                  <a:cubicBezTo>
                    <a:pt x="1790" y="1924"/>
                    <a:pt x="1790" y="1924"/>
                    <a:pt x="1790" y="1924"/>
                  </a:cubicBezTo>
                  <a:cubicBezTo>
                    <a:pt x="1790" y="2004"/>
                    <a:pt x="1790" y="2004"/>
                    <a:pt x="1790" y="2004"/>
                  </a:cubicBezTo>
                  <a:cubicBezTo>
                    <a:pt x="1640" y="2004"/>
                    <a:pt x="1640" y="2004"/>
                    <a:pt x="1640" y="2004"/>
                  </a:cubicBezTo>
                  <a:cubicBezTo>
                    <a:pt x="1627" y="2008"/>
                    <a:pt x="1615" y="2009"/>
                    <a:pt x="1604" y="2009"/>
                  </a:cubicBezTo>
                  <a:close/>
                </a:path>
              </a:pathLst>
            </a:custGeom>
            <a:solidFill>
              <a:srgbClr val="0B2C4F"/>
            </a:solidFill>
            <a:ln>
              <a:noFill/>
            </a:ln>
          </p:spPr>
          <p:txBody>
            <a:bodyPr vert="horz" wrap="square" lIns="68580" tIns="34290" rIns="68580" bIns="34290" numCol="1" anchor="t" anchorCtr="0" compatLnSpc="1"/>
            <a:lstStyle/>
            <a:p>
              <a:endParaRPr lang="zh-CN" altLang="en-US" sz="1350">
                <a:solidFill>
                  <a:prstClr val="black"/>
                </a:solidFill>
                <a:latin typeface="Arial" panose="020B0604020202090204"/>
                <a:ea typeface="微软雅黑"/>
                <a:sym typeface="Arial" panose="020B0604020202090204"/>
              </a:endParaRPr>
            </a:p>
          </p:txBody>
        </p:sp>
      </p:grpSp>
      <p:sp>
        <p:nvSpPr>
          <p:cNvPr id="76" name="矩形 75"/>
          <p:cNvSpPr/>
          <p:nvPr/>
        </p:nvSpPr>
        <p:spPr>
          <a:xfrm>
            <a:off x="1486998" y="2045468"/>
            <a:ext cx="1117271" cy="6953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300" b="1" dirty="0">
                <a:solidFill>
                  <a:srgbClr val="263656"/>
                </a:solidFill>
                <a:latin typeface="Arial" panose="020B0604020202090204"/>
                <a:ea typeface="微软雅黑"/>
                <a:sym typeface="Arial" panose="020B0604020202090204"/>
              </a:rPr>
              <a:t>目</a:t>
            </a:r>
            <a:endParaRPr lang="zh-CN" altLang="en-US" sz="3300" b="1" dirty="0">
              <a:solidFill>
                <a:srgbClr val="263656"/>
              </a:solidFill>
              <a:latin typeface="Arial" panose="020B0604020202090204"/>
              <a:ea typeface="微软雅黑"/>
              <a:sym typeface="Arial" panose="020B0604020202090204"/>
            </a:endParaRPr>
          </a:p>
        </p:txBody>
      </p:sp>
      <p:sp>
        <p:nvSpPr>
          <p:cNvPr id="77" name="矩形 76"/>
          <p:cNvSpPr/>
          <p:nvPr/>
        </p:nvSpPr>
        <p:spPr>
          <a:xfrm>
            <a:off x="2546495" y="2045468"/>
            <a:ext cx="1117271" cy="6953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300" b="1" dirty="0">
                <a:solidFill>
                  <a:srgbClr val="263656"/>
                </a:solidFill>
                <a:latin typeface="Arial" panose="020B0604020202090204"/>
                <a:ea typeface="微软雅黑"/>
                <a:sym typeface="Arial" panose="020B0604020202090204"/>
              </a:rPr>
              <a:t>录</a:t>
            </a:r>
            <a:endParaRPr lang="zh-CN" altLang="en-US" sz="3300" b="1" dirty="0">
              <a:solidFill>
                <a:srgbClr val="263656"/>
              </a:solidFill>
              <a:latin typeface="Arial" panose="020B0604020202090204"/>
              <a:ea typeface="微软雅黑"/>
              <a:sym typeface="Arial" panose="020B0604020202090204"/>
            </a:endParaRPr>
          </a:p>
        </p:txBody>
      </p:sp>
      <p:sp>
        <p:nvSpPr>
          <p:cNvPr id="78" name="矩形 77"/>
          <p:cNvSpPr/>
          <p:nvPr/>
        </p:nvSpPr>
        <p:spPr>
          <a:xfrm>
            <a:off x="1520721" y="2655136"/>
            <a:ext cx="2208331" cy="427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zh-CN" sz="2700" b="1" spc="450" dirty="0">
                <a:solidFill>
                  <a:srgbClr val="263656"/>
                </a:solidFill>
                <a:latin typeface="Arial" panose="020B0604020202090204"/>
                <a:ea typeface="微软雅黑"/>
                <a:sym typeface="Arial" panose="020B0604020202090204"/>
              </a:rPr>
              <a:t>CONTENTS</a:t>
            </a:r>
            <a:endParaRPr lang="zh-CN" altLang="en-US" sz="2700" b="1" spc="450" dirty="0">
              <a:solidFill>
                <a:srgbClr val="263656"/>
              </a:solidFill>
              <a:latin typeface="Arial" panose="020B0604020202090204"/>
              <a:ea typeface="微软雅黑"/>
              <a:sym typeface="Arial" panose="020B0604020202090204"/>
            </a:endParaRPr>
          </a:p>
        </p:txBody>
      </p:sp>
      <p:grpSp>
        <p:nvGrpSpPr>
          <p:cNvPr id="79" name="组合 78"/>
          <p:cNvGrpSpPr/>
          <p:nvPr/>
        </p:nvGrpSpPr>
        <p:grpSpPr>
          <a:xfrm>
            <a:off x="399197" y="358255"/>
            <a:ext cx="8372901" cy="4432110"/>
            <a:chOff x="532263" y="477673"/>
            <a:chExt cx="11163868" cy="5909480"/>
          </a:xfrm>
        </p:grpSpPr>
        <p:grpSp>
          <p:nvGrpSpPr>
            <p:cNvPr id="80" name="组合 79"/>
            <p:cNvGrpSpPr/>
            <p:nvPr/>
          </p:nvGrpSpPr>
          <p:grpSpPr>
            <a:xfrm>
              <a:off x="532263" y="477673"/>
              <a:ext cx="11163868" cy="5909480"/>
              <a:chOff x="668740" y="543169"/>
              <a:chExt cx="10931858" cy="5843983"/>
            </a:xfrm>
          </p:grpSpPr>
          <p:cxnSp>
            <p:nvCxnSpPr>
              <p:cNvPr id="87" name="直接连接符 86"/>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684662" y="589129"/>
              <a:ext cx="10861343" cy="5641076"/>
              <a:chOff x="668740" y="543169"/>
              <a:chExt cx="10931858" cy="5843983"/>
            </a:xfrm>
          </p:grpSpPr>
          <p:cxnSp>
            <p:nvCxnSpPr>
              <p:cNvPr id="82" name="直接连接符 81"/>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92" name="文本框 91"/>
          <p:cNvSpPr txBox="1"/>
          <p:nvPr/>
        </p:nvSpPr>
        <p:spPr>
          <a:xfrm>
            <a:off x="1510918" y="234578"/>
            <a:ext cx="6142335" cy="306705"/>
          </a:xfrm>
          <a:prstGeom prst="rect">
            <a:avLst/>
          </a:prstGeom>
          <a:noFill/>
        </p:spPr>
        <p:txBody>
          <a:bodyPr wrap="square" rtlCol="0">
            <a:spAutoFit/>
          </a:bodyPr>
          <a:lstStyle/>
          <a:p>
            <a:pPr algn="ctr"/>
            <a:r>
              <a:rPr lang="en-US" altLang="zh-CN" sz="1400" b="1" dirty="0">
                <a:solidFill>
                  <a:srgbClr val="0B2C4F"/>
                </a:solidFill>
                <a:latin typeface="Arial" panose="020B0604020202090204"/>
                <a:ea typeface="微软雅黑"/>
                <a:sym typeface="Arial" panose="020B0604020202090204"/>
              </a:rPr>
              <a:t>C</a:t>
            </a:r>
            <a:r>
              <a:rPr lang="en-US" altLang="zh-CN" sz="1400" b="1" dirty="0">
                <a:solidFill>
                  <a:srgbClr val="0B2C4F"/>
                </a:solidFill>
                <a:latin typeface="Arial" panose="020B0604020202090204"/>
                <a:ea typeface="微软雅黑"/>
                <a:sym typeface="Arial" panose="020B0604020202090204"/>
              </a:rPr>
              <a:t>ONTENTS</a:t>
            </a:r>
            <a:endParaRPr lang="en-US" altLang="zh-CN" sz="1400" b="1" dirty="0">
              <a:solidFill>
                <a:srgbClr val="0B2C4F"/>
              </a:solidFill>
              <a:latin typeface="Arial" panose="020B0604020202090204"/>
              <a:ea typeface="微软雅黑"/>
              <a:sym typeface="Arial" panose="020B0604020202090204"/>
            </a:endParaRPr>
          </a:p>
        </p:txBody>
      </p:sp>
      <p:sp>
        <p:nvSpPr>
          <p:cNvPr id="42"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5453129" y="2985213"/>
            <a:ext cx="3834426" cy="431610"/>
            <a:chOff x="5037137" y="4586800"/>
            <a:chExt cx="5112567" cy="575480"/>
          </a:xfrm>
        </p:grpSpPr>
        <p:sp>
          <p:nvSpPr>
            <p:cNvPr id="4" name="TextBox 57"/>
            <p:cNvSpPr txBox="1"/>
            <p:nvPr/>
          </p:nvSpPr>
          <p:spPr>
            <a:xfrm>
              <a:off x="5037137" y="4586800"/>
              <a:ext cx="5112567" cy="552026"/>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100" b="1" dirty="0">
                  <a:solidFill>
                    <a:srgbClr val="0B2C4F"/>
                  </a:solidFill>
                  <a:latin typeface="Arial" panose="020B0604020202090204"/>
                  <a:ea typeface="微软雅黑"/>
                  <a:sym typeface="Arial" panose="020B0604020202090204"/>
                </a:rPr>
                <a:t>算法设计</a:t>
              </a:r>
              <a:endParaRPr lang="zh-CN" altLang="en-US" sz="2100" b="1" dirty="0">
                <a:solidFill>
                  <a:srgbClr val="0B2C4F"/>
                </a:solidFill>
                <a:latin typeface="Arial" panose="020B0604020202090204"/>
                <a:ea typeface="微软雅黑"/>
                <a:sym typeface="Arial" panose="020B0604020202090204"/>
              </a:endParaRPr>
            </a:p>
          </p:txBody>
        </p:sp>
        <p:cxnSp>
          <p:nvCxnSpPr>
            <p:cNvPr id="6" name="直接连接符 5"/>
            <p:cNvCxnSpPr/>
            <p:nvPr/>
          </p:nvCxnSpPr>
          <p:spPr bwMode="auto">
            <a:xfrm>
              <a:off x="5152484" y="516228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组合 6"/>
          <p:cNvGrpSpPr/>
          <p:nvPr/>
        </p:nvGrpSpPr>
        <p:grpSpPr>
          <a:xfrm>
            <a:off x="5453129" y="3581478"/>
            <a:ext cx="3834426" cy="431610"/>
            <a:chOff x="5037137" y="4586800"/>
            <a:chExt cx="5112567" cy="575480"/>
          </a:xfrm>
        </p:grpSpPr>
        <p:sp>
          <p:nvSpPr>
            <p:cNvPr id="9" name="TextBox 57"/>
            <p:cNvSpPr txBox="1"/>
            <p:nvPr/>
          </p:nvSpPr>
          <p:spPr>
            <a:xfrm>
              <a:off x="5037137" y="4586800"/>
              <a:ext cx="5112567" cy="552026"/>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100" b="1" dirty="0">
                  <a:solidFill>
                    <a:srgbClr val="0B2C4F"/>
                  </a:solidFill>
                  <a:latin typeface="Arial" panose="020B0604020202090204"/>
                  <a:ea typeface="微软雅黑"/>
                  <a:sym typeface="Arial" panose="020B0604020202090204"/>
                </a:rPr>
                <a:t>算法测试和</a:t>
              </a:r>
              <a:r>
                <a:rPr lang="zh-CN" altLang="en-US" sz="2100" b="1" dirty="0">
                  <a:solidFill>
                    <a:srgbClr val="0B2C4F"/>
                  </a:solidFill>
                  <a:latin typeface="Arial" panose="020B0604020202090204"/>
                  <a:ea typeface="微软雅黑"/>
                  <a:sym typeface="Arial" panose="020B0604020202090204"/>
                </a:rPr>
                <a:t>部署</a:t>
              </a:r>
              <a:endParaRPr lang="zh-CN" altLang="en-US" sz="2100" b="1" dirty="0">
                <a:solidFill>
                  <a:srgbClr val="0B2C4F"/>
                </a:solidFill>
                <a:latin typeface="Arial" panose="020B0604020202090204"/>
                <a:ea typeface="微软雅黑"/>
                <a:sym typeface="Arial" panose="020B0604020202090204"/>
              </a:endParaRPr>
            </a:p>
          </p:txBody>
        </p:sp>
        <p:cxnSp>
          <p:nvCxnSpPr>
            <p:cNvPr id="11" name="直接连接符 10"/>
            <p:cNvCxnSpPr/>
            <p:nvPr/>
          </p:nvCxnSpPr>
          <p:spPr bwMode="auto">
            <a:xfrm>
              <a:off x="5152484" y="516228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 name="组合 11"/>
          <p:cNvGrpSpPr/>
          <p:nvPr/>
        </p:nvGrpSpPr>
        <p:grpSpPr>
          <a:xfrm>
            <a:off x="5453129" y="4158058"/>
            <a:ext cx="3834426" cy="431610"/>
            <a:chOff x="5037137" y="4586800"/>
            <a:chExt cx="5112567" cy="575480"/>
          </a:xfrm>
        </p:grpSpPr>
        <p:sp>
          <p:nvSpPr>
            <p:cNvPr id="13" name="TextBox 57"/>
            <p:cNvSpPr txBox="1"/>
            <p:nvPr/>
          </p:nvSpPr>
          <p:spPr>
            <a:xfrm>
              <a:off x="5037137" y="4586800"/>
              <a:ext cx="5112567" cy="552027"/>
            </a:xfrm>
            <a:prstGeom prst="rect">
              <a:avLst/>
            </a:prstGeom>
            <a:noFill/>
          </p:spPr>
          <p:txBody>
            <a:bodyPr wrap="square" rtlCol="0">
              <a:spAutoFit/>
            </a:bodyPr>
            <a:lstStyle>
              <a:defPPr>
                <a:defRPr lang="zh-CN"/>
              </a:defPPr>
              <a:lvl1pPr>
                <a:defRPr sz="3200">
                  <a:latin typeface="微软雅黑" panose="020B0503020204020204" pitchFamily="34" charset="-122"/>
                  <a:ea typeface="微软雅黑" panose="020B0503020204020204" pitchFamily="34" charset="-122"/>
                </a:defRPr>
              </a:lvl1pPr>
            </a:lstStyle>
            <a:p>
              <a:r>
                <a:rPr lang="zh-CN" altLang="en-US" sz="2100" b="1" dirty="0">
                  <a:solidFill>
                    <a:srgbClr val="0B2C4F"/>
                  </a:solidFill>
                  <a:latin typeface="Arial" panose="020B0604020202090204"/>
                  <a:ea typeface="微软雅黑"/>
                  <a:sym typeface="Arial" panose="020B0604020202090204"/>
                </a:rPr>
                <a:t>结语</a:t>
              </a:r>
              <a:endParaRPr lang="zh-CN" altLang="en-US" sz="2100" b="1" dirty="0">
                <a:solidFill>
                  <a:srgbClr val="0B2C4F"/>
                </a:solidFill>
                <a:latin typeface="Arial" panose="020B0604020202090204"/>
                <a:ea typeface="微软雅黑"/>
                <a:sym typeface="Arial" panose="020B0604020202090204"/>
              </a:endParaRPr>
            </a:p>
          </p:txBody>
        </p:sp>
        <p:cxnSp>
          <p:nvCxnSpPr>
            <p:cNvPr id="14" name="直接连接符 13"/>
            <p:cNvCxnSpPr/>
            <p:nvPr/>
          </p:nvCxnSpPr>
          <p:spPr bwMode="auto">
            <a:xfrm>
              <a:off x="5152484" y="516228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800"/>
                                        <p:tgtEl>
                                          <p:spTgt spid="73"/>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1000"/>
                                        <p:tgtEl>
                                          <p:spTgt spid="76"/>
                                        </p:tgtEl>
                                      </p:cBhvr>
                                    </p:animEffect>
                                    <p:anim calcmode="lin" valueType="num">
                                      <p:cBhvr>
                                        <p:cTn id="21" dur="1000" fill="hold"/>
                                        <p:tgtEl>
                                          <p:spTgt spid="76"/>
                                        </p:tgtEl>
                                        <p:attrNameLst>
                                          <p:attrName>ppt_x</p:attrName>
                                        </p:attrNameLst>
                                      </p:cBhvr>
                                      <p:tavLst>
                                        <p:tav tm="0">
                                          <p:val>
                                            <p:strVal val="#ppt_x"/>
                                          </p:val>
                                        </p:tav>
                                        <p:tav tm="100000">
                                          <p:val>
                                            <p:strVal val="#ppt_x"/>
                                          </p:val>
                                        </p:tav>
                                      </p:tavLst>
                                    </p:anim>
                                    <p:anim calcmode="lin" valueType="num">
                                      <p:cBhvr>
                                        <p:cTn id="22" dur="1000" fill="hold"/>
                                        <p:tgtEl>
                                          <p:spTgt spid="7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1000"/>
                                        <p:tgtEl>
                                          <p:spTgt spid="77"/>
                                        </p:tgtEl>
                                      </p:cBhvr>
                                    </p:animEffect>
                                    <p:anim calcmode="lin" valueType="num">
                                      <p:cBhvr>
                                        <p:cTn id="26" dur="1000" fill="hold"/>
                                        <p:tgtEl>
                                          <p:spTgt spid="77"/>
                                        </p:tgtEl>
                                        <p:attrNameLst>
                                          <p:attrName>ppt_x</p:attrName>
                                        </p:attrNameLst>
                                      </p:cBhvr>
                                      <p:tavLst>
                                        <p:tav tm="0">
                                          <p:val>
                                            <p:strVal val="#ppt_x"/>
                                          </p:val>
                                        </p:tav>
                                        <p:tav tm="100000">
                                          <p:val>
                                            <p:strVal val="#ppt_x"/>
                                          </p:val>
                                        </p:tav>
                                      </p:tavLst>
                                    </p:anim>
                                    <p:anim calcmode="lin" valueType="num">
                                      <p:cBhvr>
                                        <p:cTn id="27" dur="1000" fill="hold"/>
                                        <p:tgtEl>
                                          <p:spTgt spid="77"/>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78"/>
                                        </p:tgtEl>
                                        <p:attrNameLst>
                                          <p:attrName>style.visibility</p:attrName>
                                        </p:attrNameLst>
                                      </p:cBhvr>
                                      <p:to>
                                        <p:strVal val="visible"/>
                                      </p:to>
                                    </p:set>
                                    <p:anim calcmode="lin" valueType="num">
                                      <p:cBhvr>
                                        <p:cTn id="31" dur="500" fill="hold"/>
                                        <p:tgtEl>
                                          <p:spTgt spid="78"/>
                                        </p:tgtEl>
                                        <p:attrNameLst>
                                          <p:attrName>ppt_w</p:attrName>
                                        </p:attrNameLst>
                                      </p:cBhvr>
                                      <p:tavLst>
                                        <p:tav tm="0">
                                          <p:val>
                                            <p:fltVal val="0"/>
                                          </p:val>
                                        </p:tav>
                                        <p:tav tm="100000">
                                          <p:val>
                                            <p:strVal val="#ppt_w"/>
                                          </p:val>
                                        </p:tav>
                                      </p:tavLst>
                                    </p:anim>
                                    <p:anim calcmode="lin" valueType="num">
                                      <p:cBhvr>
                                        <p:cTn id="32" dur="500" fill="hold"/>
                                        <p:tgtEl>
                                          <p:spTgt spid="78"/>
                                        </p:tgtEl>
                                        <p:attrNameLst>
                                          <p:attrName>ppt_h</p:attrName>
                                        </p:attrNameLst>
                                      </p:cBhvr>
                                      <p:tavLst>
                                        <p:tav tm="0">
                                          <p:val>
                                            <p:fltVal val="0"/>
                                          </p:val>
                                        </p:tav>
                                        <p:tav tm="100000">
                                          <p:val>
                                            <p:strVal val="#ppt_h"/>
                                          </p:val>
                                        </p:tav>
                                      </p:tavLst>
                                    </p:anim>
                                    <p:animEffect transition="in" filter="fade">
                                      <p:cBhvr>
                                        <p:cTn id="33" dur="500"/>
                                        <p:tgtEl>
                                          <p:spTgt spid="78"/>
                                        </p:tgtEl>
                                      </p:cBhvr>
                                    </p:animEffect>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1+#ppt_w/2"/>
                                          </p:val>
                                        </p:tav>
                                        <p:tav tm="100000">
                                          <p:val>
                                            <p:strVal val="#ppt_x"/>
                                          </p:val>
                                        </p:tav>
                                      </p:tavLst>
                                    </p:anim>
                                    <p:anim calcmode="lin" valueType="num">
                                      <p:cBhvr additive="base">
                                        <p:cTn id="38" dur="500" fill="hold"/>
                                        <p:tgtEl>
                                          <p:spTgt spid="4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1+#ppt_w/2"/>
                                          </p:val>
                                        </p:tav>
                                        <p:tav tm="100000">
                                          <p:val>
                                            <p:strVal val="#ppt_x"/>
                                          </p:val>
                                        </p:tav>
                                      </p:tavLst>
                                    </p:anim>
                                    <p:anim calcmode="lin" valueType="num">
                                      <p:cBhvr additive="base">
                                        <p:cTn id="43" dur="500" fill="hold"/>
                                        <p:tgtEl>
                                          <p:spTgt spid="5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1+#ppt_w/2"/>
                                          </p:val>
                                        </p:tav>
                                        <p:tav tm="100000">
                                          <p:val>
                                            <p:strVal val="#ppt_x"/>
                                          </p:val>
                                        </p:tav>
                                      </p:tavLst>
                                    </p:anim>
                                    <p:anim calcmode="lin" valueType="num">
                                      <p:cBhvr additive="base">
                                        <p:cTn id="48" dur="500" fill="hold"/>
                                        <p:tgtEl>
                                          <p:spTgt spid="58"/>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1+#ppt_w/2"/>
                                          </p:val>
                                        </p:tav>
                                        <p:tav tm="100000">
                                          <p:val>
                                            <p:strVal val="#ppt_x"/>
                                          </p:val>
                                        </p:tav>
                                      </p:tavLst>
                                    </p:anim>
                                    <p:anim calcmode="lin" valueType="num">
                                      <p:cBhvr additive="base">
                                        <p:cTn id="53" dur="500" fill="hold"/>
                                        <p:tgtEl>
                                          <p:spTgt spid="68"/>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nodeType="after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1+#ppt_w/2"/>
                                          </p:val>
                                        </p:tav>
                                        <p:tav tm="100000">
                                          <p:val>
                                            <p:strVal val="#ppt_x"/>
                                          </p:val>
                                        </p:tav>
                                      </p:tavLst>
                                    </p:anim>
                                    <p:anim calcmode="lin" valueType="num">
                                      <p:cBhvr additive="base">
                                        <p:cTn id="58" dur="500" fill="hold"/>
                                        <p:tgtEl>
                                          <p:spTgt spid="2"/>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2"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1+#ppt_w/2"/>
                                          </p:val>
                                        </p:tav>
                                        <p:tav tm="100000">
                                          <p:val>
                                            <p:strVal val="#ppt_x"/>
                                          </p:val>
                                        </p:tav>
                                      </p:tavLst>
                                    </p:anim>
                                    <p:anim calcmode="lin" valueType="num">
                                      <p:cBhvr additive="base">
                                        <p:cTn id="63" dur="500" fill="hold"/>
                                        <p:tgtEl>
                                          <p:spTgt spid="7"/>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2"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1+#ppt_w/2"/>
                                          </p:val>
                                        </p:tav>
                                        <p:tav tm="100000">
                                          <p:val>
                                            <p:strVal val="#ppt_x"/>
                                          </p:val>
                                        </p:tav>
                                      </p:tavLst>
                                    </p:anim>
                                    <p:anim calcmode="lin" valueType="num">
                                      <p:cBhvr additive="base">
                                        <p:cTn id="6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160085" y="235933"/>
              <a:ext cx="182964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a:sym typeface="Arial" panose="020B0604020202090204"/>
                </a:rPr>
                <a:t>PERCLOS</a:t>
              </a:r>
              <a:endParaRPr lang="zh-CN" altLang="en-US" b="1" spc="98" dirty="0" smtClean="0">
                <a:solidFill>
                  <a:srgbClr val="0B2C4F"/>
                </a:solidFill>
                <a:latin typeface="Arial" panose="020B0604020202090204"/>
                <a:ea typeface="微软雅黑"/>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99160" y="1347470"/>
            <a:ext cx="3048000" cy="2306955"/>
          </a:xfrm>
          <a:prstGeom prst="rect">
            <a:avLst/>
          </a:prstGeom>
          <a:noFill/>
        </p:spPr>
        <p:txBody>
          <a:bodyPr wrap="square" rtlCol="0">
            <a:spAutoFit/>
          </a:bodyPr>
          <a:p>
            <a:r>
              <a:rPr lang="zh-CN" altLang="en-US" b="1"/>
              <a:t>单位时间内眨眼次数和闭眼的时长可以用来判断驾驶员的疲劳程度。</a:t>
            </a:r>
            <a:endParaRPr lang="zh-CN" altLang="en-US" b="1"/>
          </a:p>
          <a:p>
            <a:endParaRPr lang="zh-CN" altLang="en-US"/>
          </a:p>
          <a:p>
            <a:r>
              <a:rPr lang="zh-CN" altLang="en-US"/>
              <a:t>卡内基梅隆研究所对度量疲劳提出 PERCLOS 准则，其表示</a:t>
            </a:r>
            <a:r>
              <a:rPr lang="zh-CN" altLang="en-US" b="1"/>
              <a:t>在单位时间内眼睛处于闭合状态的时间所占的比例。</a:t>
            </a:r>
            <a:endParaRPr lang="zh-CN" altLang="en-US" b="1"/>
          </a:p>
        </p:txBody>
      </p:sp>
      <p:pic>
        <p:nvPicPr>
          <p:cNvPr id="16" name="334E55B0-647D-440b-865C-3EC943EB4CBC-2" descr="wpsoffice"/>
          <p:cNvPicPr>
            <a:picLocks noChangeAspect="1"/>
          </p:cNvPicPr>
          <p:nvPr/>
        </p:nvPicPr>
        <p:blipFill>
          <a:blip r:embed="rId1"/>
          <a:stretch>
            <a:fillRect/>
          </a:stretch>
        </p:blipFill>
        <p:spPr>
          <a:xfrm>
            <a:off x="4932045" y="1203325"/>
            <a:ext cx="2744470" cy="640080"/>
          </a:xfrm>
          <a:prstGeom prst="rect">
            <a:avLst/>
          </a:prstGeom>
        </p:spPr>
      </p:pic>
      <p:sp>
        <p:nvSpPr>
          <p:cNvPr id="7" name="文本框 6"/>
          <p:cNvSpPr txBox="1"/>
          <p:nvPr/>
        </p:nvSpPr>
        <p:spPr>
          <a:xfrm>
            <a:off x="4859655" y="2211705"/>
            <a:ext cx="3048000" cy="1198880"/>
          </a:xfrm>
          <a:prstGeom prst="rect">
            <a:avLst/>
          </a:prstGeom>
          <a:noFill/>
        </p:spPr>
        <p:txBody>
          <a:bodyPr wrap="square" rtlCol="0">
            <a:spAutoFit/>
          </a:bodyPr>
          <a:p>
            <a:r>
              <a:rPr lang="zh-CN" altLang="en-US"/>
              <a:t>其中，</a:t>
            </a:r>
            <a:r>
              <a:rPr lang="en-US" altLang="zh-CN"/>
              <a:t>n</a:t>
            </a:r>
            <a:r>
              <a:rPr lang="zh-CN" altLang="en-US"/>
              <a:t>表示观察的时间段数，</a:t>
            </a:r>
            <a:r>
              <a:rPr lang="en-US" altLang="zh-CN"/>
              <a:t>t_i</a:t>
            </a:r>
            <a:r>
              <a:rPr lang="zh-CN" altLang="en-US"/>
              <a:t>表示每个时间段内眼睑闭合的时间，</a:t>
            </a:r>
            <a:r>
              <a:rPr lang="en-US" altLang="zh-CN"/>
              <a:t>T</a:t>
            </a:r>
            <a:r>
              <a:rPr lang="zh-CN" altLang="en-US"/>
              <a:t>表示每个时间段的总时长。</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2435859" y="2675003"/>
            <a:ext cx="4272280"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a:defRPr>
            </a:lvl1pPr>
          </a:lstStyle>
          <a:p>
            <a:pPr algn="ctr"/>
            <a:r>
              <a:rPr lang="zh-CN" altLang="en-US" dirty="0">
                <a:sym typeface="Arial" panose="020B0604020202090204"/>
              </a:rPr>
              <a:t>算法测试和部署</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a:sym typeface="Arial" panose="020B0604020202090204"/>
              </a:endParaRPr>
            </a:p>
          </p:txBody>
        </p:sp>
        <p:sp>
          <p:nvSpPr>
            <p:cNvPr id="11" name="文本框 10"/>
            <p:cNvSpPr txBox="1"/>
            <p:nvPr/>
          </p:nvSpPr>
          <p:spPr>
            <a:xfrm>
              <a:off x="3723144" y="1827434"/>
              <a:ext cx="1594594" cy="11370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a:sym typeface="Arial" panose="020B0604020202090204"/>
                </a:rPr>
                <a:t>06</a:t>
              </a:r>
              <a:endParaRPr lang="zh-CN" altLang="en-US" sz="4950" spc="98" dirty="0">
                <a:solidFill>
                  <a:prstClr val="white"/>
                </a:solidFill>
                <a:latin typeface="Arial" panose="020B0604020202090204"/>
                <a:ea typeface="微软雅黑"/>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a:sym typeface="Arial" panose="020B0604020202090204"/>
              </a:rPr>
              <a:t>REPORT</a:t>
            </a:r>
            <a:endParaRPr lang="zh-CN" altLang="en-US" sz="1400" b="1" dirty="0">
              <a:solidFill>
                <a:srgbClr val="0B2C4F"/>
              </a:solidFill>
              <a:latin typeface="Arial" panose="020B0604020202090204"/>
              <a:ea typeface="微软雅黑"/>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230358" y="235933"/>
              <a:ext cx="1530773"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a:sym typeface="Arial" panose="020B0604020202090204"/>
                </a:rPr>
                <a:t>算法测试</a:t>
              </a:r>
              <a:endParaRPr lang="zh-CN" altLang="en-US" b="1" spc="98" dirty="0" smtClean="0">
                <a:solidFill>
                  <a:srgbClr val="0B2C4F"/>
                </a:solidFill>
                <a:latin typeface="Arial" panose="020B0604020202090204"/>
                <a:ea typeface="微软雅黑"/>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22960" y="995045"/>
            <a:ext cx="3048000" cy="2584450"/>
          </a:xfrm>
          <a:prstGeom prst="rect">
            <a:avLst/>
          </a:prstGeom>
          <a:noFill/>
        </p:spPr>
        <p:txBody>
          <a:bodyPr wrap="square" rtlCol="0">
            <a:spAutoFit/>
          </a:bodyPr>
          <a:p>
            <a:r>
              <a:rPr lang="zh-CN" altLang="en-US" b="1">
                <a:effectLst/>
              </a:rPr>
              <a:t>准备测试数据集</a:t>
            </a:r>
            <a:r>
              <a:rPr lang="zh-CN" altLang="en-US"/>
              <a:t>，包括不同场景下的驾驶员面部图像和相关的疲劳状态标签。</a:t>
            </a:r>
            <a:endParaRPr lang="zh-CN" altLang="en-US"/>
          </a:p>
          <a:p>
            <a:endParaRPr lang="zh-CN" altLang="en-US"/>
          </a:p>
          <a:p>
            <a:r>
              <a:rPr lang="zh-CN" altLang="en-US"/>
              <a:t>对于</a:t>
            </a:r>
            <a:r>
              <a:rPr lang="zh-CN" altLang="en-US" b="1"/>
              <a:t>面部检测和关键特征点数据提取</a:t>
            </a:r>
            <a:r>
              <a:rPr lang="zh-CN" altLang="en-US"/>
              <a:t>算法，使用测试数据集评估算法的准确性和稳定性。</a:t>
            </a:r>
            <a:r>
              <a:rPr lang="zh-CN" altLang="en-US" b="1"/>
              <a:t>计算</a:t>
            </a:r>
            <a:r>
              <a:rPr lang="zh-CN" altLang="en-US"/>
              <a:t>面部检测的</a:t>
            </a:r>
            <a:r>
              <a:rPr lang="zh-CN" altLang="en-US" b="1"/>
              <a:t>准确率、召回率和</a:t>
            </a:r>
            <a:r>
              <a:rPr lang="zh-CN" altLang="en-US" b="1"/>
              <a:t>误差等指标</a:t>
            </a:r>
            <a:r>
              <a:rPr lang="zh-CN" altLang="en-US"/>
              <a:t>。</a:t>
            </a:r>
            <a:endParaRPr lang="zh-CN" altLang="en-US"/>
          </a:p>
        </p:txBody>
      </p:sp>
      <p:sp>
        <p:nvSpPr>
          <p:cNvPr id="4" name="文本框 3"/>
          <p:cNvSpPr txBox="1"/>
          <p:nvPr/>
        </p:nvSpPr>
        <p:spPr>
          <a:xfrm>
            <a:off x="5003800" y="915670"/>
            <a:ext cx="3048000" cy="3138170"/>
          </a:xfrm>
          <a:prstGeom prst="rect">
            <a:avLst/>
          </a:prstGeom>
          <a:noFill/>
        </p:spPr>
        <p:txBody>
          <a:bodyPr wrap="square" rtlCol="0">
            <a:spAutoFit/>
          </a:bodyPr>
          <a:p>
            <a:r>
              <a:rPr lang="zh-CN" altLang="en-US"/>
              <a:t>对于非疲劳状态下驾驶员</a:t>
            </a:r>
            <a:r>
              <a:rPr lang="zh-CN" altLang="en-US" b="1"/>
              <a:t>面部表情对照模型</a:t>
            </a:r>
            <a:r>
              <a:rPr lang="zh-CN" altLang="en-US"/>
              <a:t>，使用测试数据集评估模型的性能。计算面部表情分类的准确率、召回率等指标。</a:t>
            </a:r>
            <a:endParaRPr lang="zh-CN" altLang="en-US"/>
          </a:p>
          <a:p>
            <a:endParaRPr lang="zh-CN" altLang="en-US"/>
          </a:p>
          <a:p>
            <a:r>
              <a:rPr lang="zh-CN" altLang="en-US"/>
              <a:t>对于结合</a:t>
            </a:r>
            <a:r>
              <a:rPr lang="zh-CN" altLang="en-US" b="1"/>
              <a:t>PERCLOS</a:t>
            </a:r>
            <a:r>
              <a:rPr lang="zh-CN" altLang="en-US"/>
              <a:t>判断驾驶员疲劳驾驶状态的算法，使用测试数据集进行验证和性能评估。计算疲劳状态判断的准确率、召回率等指标。</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326031" y="235933"/>
              <a:ext cx="1530773"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a:sym typeface="Arial" panose="020B0604020202090204"/>
                </a:rPr>
                <a:t>算法测试</a:t>
              </a:r>
              <a:endParaRPr lang="zh-CN" altLang="en-US" b="1" spc="98" dirty="0" smtClean="0">
                <a:solidFill>
                  <a:srgbClr val="0B2C4F"/>
                </a:solidFill>
                <a:latin typeface="Arial" panose="020B0604020202090204"/>
                <a:ea typeface="微软雅黑"/>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95605" y="987425"/>
            <a:ext cx="2679065" cy="3147060"/>
          </a:xfrm>
          <a:prstGeom prst="rect">
            <a:avLst/>
          </a:prstGeom>
          <a:noFill/>
        </p:spPr>
        <p:txBody>
          <a:bodyPr wrap="square" rtlCol="0">
            <a:noAutofit/>
          </a:bodyPr>
          <a:p>
            <a:r>
              <a:rPr lang="zh-CN" altLang="en-US"/>
              <a:t>通过一个简单的算法模</a:t>
            </a:r>
            <a:r>
              <a:rPr lang="zh-CN" altLang="en-US" b="1"/>
              <a:t>型</a:t>
            </a:r>
            <a:r>
              <a:rPr lang="zh-CN" altLang="en-US"/>
              <a:t>进行</a:t>
            </a:r>
            <a:r>
              <a:rPr lang="zh-CN" altLang="en-US" b="1"/>
              <a:t>可行性验证</a:t>
            </a:r>
            <a:r>
              <a:rPr lang="zh-CN" altLang="en-US"/>
              <a:t>。</a:t>
            </a:r>
            <a:endParaRPr lang="zh-CN" altLang="en-US"/>
          </a:p>
          <a:p>
            <a:endParaRPr lang="zh-CN" altLang="en-US"/>
          </a:p>
          <a:p>
            <a:r>
              <a:rPr lang="zh-CN" altLang="en-US"/>
              <a:t>实验所使用的测试平台为16GB RAM的Apple M1 Pro，运行时平均占用65.7%的单核CPU时间和405.2MB内存，在模拟驾驶环境检测中成功率为9</a:t>
            </a:r>
            <a:r>
              <a:rPr lang="en-US" altLang="zh-CN"/>
              <a:t>2</a:t>
            </a:r>
            <a:r>
              <a:rPr lang="zh-CN" altLang="en-US"/>
              <a:t>%。</a:t>
            </a:r>
            <a:r>
              <a:rPr lang="zh-CN" altLang="en-US" b="1"/>
              <a:t>算法模型基本达到可行性目标</a:t>
            </a:r>
            <a:r>
              <a:rPr lang="zh-CN" altLang="en-US"/>
              <a:t>。</a:t>
            </a:r>
            <a:endParaRPr lang="zh-CN" altLang="en-US"/>
          </a:p>
        </p:txBody>
      </p:sp>
      <p:pic>
        <p:nvPicPr>
          <p:cNvPr id="26" name="图片 10"/>
          <p:cNvPicPr>
            <a:picLocks noChangeAspect="1"/>
          </p:cNvPicPr>
          <p:nvPr/>
        </p:nvPicPr>
        <p:blipFill>
          <a:blip r:embed="rId1"/>
          <a:stretch>
            <a:fillRect/>
          </a:stretch>
        </p:blipFill>
        <p:spPr>
          <a:xfrm>
            <a:off x="3295650" y="1275715"/>
            <a:ext cx="2639060" cy="2420620"/>
          </a:xfrm>
          <a:prstGeom prst="rect">
            <a:avLst/>
          </a:prstGeom>
          <a:noFill/>
          <a:ln>
            <a:noFill/>
          </a:ln>
        </p:spPr>
      </p:pic>
      <p:pic>
        <p:nvPicPr>
          <p:cNvPr id="27" name="图片 11"/>
          <p:cNvPicPr>
            <a:picLocks noChangeAspect="1"/>
          </p:cNvPicPr>
          <p:nvPr/>
        </p:nvPicPr>
        <p:blipFill>
          <a:blip r:embed="rId2"/>
          <a:stretch>
            <a:fillRect/>
          </a:stretch>
        </p:blipFill>
        <p:spPr>
          <a:xfrm>
            <a:off x="6084570" y="1252855"/>
            <a:ext cx="2679065" cy="24434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演示">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83260" y="405765"/>
            <a:ext cx="7751445" cy="4331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326031" y="235933"/>
              <a:ext cx="1530773"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a:sym typeface="Arial" panose="020B0604020202090204"/>
                </a:rPr>
                <a:t>算法部署</a:t>
              </a:r>
              <a:endParaRPr lang="zh-CN" altLang="en-US" b="1" spc="98" dirty="0" smtClean="0">
                <a:solidFill>
                  <a:srgbClr val="0B2C4F"/>
                </a:solidFill>
                <a:latin typeface="Arial" panose="020B0604020202090204"/>
                <a:ea typeface="微软雅黑"/>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22960" y="995045"/>
            <a:ext cx="3048000" cy="3692525"/>
          </a:xfrm>
          <a:prstGeom prst="rect">
            <a:avLst/>
          </a:prstGeom>
          <a:noFill/>
        </p:spPr>
        <p:txBody>
          <a:bodyPr wrap="square" rtlCol="0">
            <a:spAutoFit/>
          </a:bodyPr>
          <a:p>
            <a:r>
              <a:rPr lang="zh-CN" altLang="en-US" b="1">
                <a:effectLst>
                  <a:outerShdw blurRad="38100" dist="38100" dir="2700000" algn="tl">
                    <a:srgbClr val="000000">
                      <a:alpha val="43137"/>
                    </a:srgbClr>
                  </a:outerShdw>
                </a:effectLst>
              </a:rPr>
              <a:t>根据算法测试结果进行优化和调整</a:t>
            </a:r>
            <a:r>
              <a:rPr lang="zh-CN" altLang="en-US"/>
              <a:t>，确保算法在不同场景下的准确性和稳定性。</a:t>
            </a:r>
            <a:endParaRPr lang="zh-CN" altLang="en-US"/>
          </a:p>
          <a:p>
            <a:endParaRPr lang="zh-CN" altLang="en-US"/>
          </a:p>
          <a:p>
            <a:r>
              <a:rPr lang="zh-CN" altLang="en-US" b="1">
                <a:effectLst>
                  <a:outerShdw blurRad="38100" dist="38100" dir="2700000" algn="tl">
                    <a:srgbClr val="000000">
                      <a:alpha val="43137"/>
                    </a:srgbClr>
                  </a:outerShdw>
                </a:effectLst>
              </a:rPr>
              <a:t>开发系统的前端用户界面</a:t>
            </a:r>
            <a:r>
              <a:rPr lang="zh-CN" altLang="en-US"/>
              <a:t>，提供用户友好的操作界面和展示疲劳驾驶状态的功能。</a:t>
            </a:r>
            <a:endParaRPr lang="zh-CN" altLang="en-US"/>
          </a:p>
          <a:p>
            <a:endParaRPr lang="zh-CN" altLang="en-US"/>
          </a:p>
          <a:p>
            <a:r>
              <a:rPr lang="zh-CN" altLang="en-US" b="1">
                <a:solidFill>
                  <a:schemeClr val="tx1"/>
                </a:solidFill>
                <a:effectLst>
                  <a:outerShdw blurRad="38100" dist="38100" dir="2700000" algn="tl">
                    <a:srgbClr val="000000">
                      <a:alpha val="43137"/>
                    </a:srgbClr>
                  </a:outerShdw>
                </a:effectLst>
              </a:rPr>
              <a:t>部署算法和系统到目标平台</a:t>
            </a:r>
            <a:r>
              <a:rPr lang="zh-CN" altLang="en-US"/>
              <a:t>，包括PC端、移动设备端或嵌入式设备等。确保系统能够在目标平台上稳定运行。</a:t>
            </a:r>
            <a:endParaRPr lang="zh-CN" altLang="en-US"/>
          </a:p>
          <a:p>
            <a:endParaRPr lang="zh-CN" altLang="en-US"/>
          </a:p>
        </p:txBody>
      </p:sp>
      <p:sp>
        <p:nvSpPr>
          <p:cNvPr id="4" name="文本框 3"/>
          <p:cNvSpPr txBox="1"/>
          <p:nvPr/>
        </p:nvSpPr>
        <p:spPr>
          <a:xfrm>
            <a:off x="5147945" y="915670"/>
            <a:ext cx="3048000" cy="3415030"/>
          </a:xfrm>
          <a:prstGeom prst="rect">
            <a:avLst/>
          </a:prstGeom>
          <a:noFill/>
        </p:spPr>
        <p:txBody>
          <a:bodyPr wrap="square" rtlCol="0">
            <a:spAutoFit/>
          </a:bodyPr>
          <a:p>
            <a:r>
              <a:rPr lang="zh-CN" altLang="en-US" b="1">
                <a:effectLst>
                  <a:outerShdw blurRad="38100" dist="38100" dir="2700000" algn="tl">
                    <a:srgbClr val="000000">
                      <a:alpha val="43137"/>
                    </a:srgbClr>
                  </a:outerShdw>
                </a:effectLst>
                <a:sym typeface="+mn-ea"/>
              </a:rPr>
              <a:t>进行系统整体测试</a:t>
            </a:r>
            <a:r>
              <a:rPr lang="zh-CN" altLang="en-US">
                <a:sym typeface="+mn-ea"/>
              </a:rPr>
              <a:t>，包括算法的集成测试和系统的功能测试。验证系统的整体性能和稳定性。</a:t>
            </a:r>
            <a:endParaRPr lang="zh-CN" altLang="en-US"/>
          </a:p>
          <a:p>
            <a:endParaRPr lang="zh-CN" altLang="en-US"/>
          </a:p>
          <a:p>
            <a:r>
              <a:rPr lang="zh-CN" altLang="en-US" b="1">
                <a:effectLst>
                  <a:outerShdw blurRad="38100" dist="38100" dir="2700000" algn="tl">
                    <a:srgbClr val="000000">
                      <a:alpha val="43137"/>
                    </a:srgbClr>
                  </a:outerShdw>
                </a:effectLst>
              </a:rPr>
              <a:t>针对用户反馈进行优化和调整</a:t>
            </a:r>
            <a:r>
              <a:rPr lang="zh-CN" altLang="en-US"/>
              <a:t>，确保系统能够满足用户的需求和预期效果。</a:t>
            </a:r>
            <a:endParaRPr lang="zh-CN" altLang="en-US"/>
          </a:p>
          <a:p>
            <a:endParaRPr lang="zh-CN" altLang="en-US"/>
          </a:p>
          <a:p>
            <a:r>
              <a:rPr lang="zh-CN" altLang="en-US" b="1">
                <a:effectLst>
                  <a:outerShdw blurRad="38100" dist="38100" dir="2700000" algn="tl">
                    <a:srgbClr val="000000">
                      <a:alpha val="43137"/>
                    </a:srgbClr>
                  </a:outerShdw>
                </a:effectLst>
              </a:rPr>
              <a:t>完成系统的文档编写和用户培训</a:t>
            </a:r>
            <a:r>
              <a:rPr lang="zh-CN" altLang="en-US"/>
              <a:t>，确保用户能够正确使用系统。</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896359" y="2675003"/>
            <a:ext cx="1351280"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a:defRPr>
            </a:lvl1pPr>
          </a:lstStyle>
          <a:p>
            <a:pPr algn="ctr"/>
            <a:r>
              <a:rPr lang="zh-CN" altLang="en-US" dirty="0">
                <a:sym typeface="Arial" panose="020B0604020202090204"/>
              </a:rPr>
              <a:t>结语</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a:sym typeface="Arial" panose="020B0604020202090204"/>
              </a:endParaRPr>
            </a:p>
          </p:txBody>
        </p:sp>
        <p:sp>
          <p:nvSpPr>
            <p:cNvPr id="11" name="文本框 10"/>
            <p:cNvSpPr txBox="1"/>
            <p:nvPr/>
          </p:nvSpPr>
          <p:spPr>
            <a:xfrm>
              <a:off x="3723144" y="1827434"/>
              <a:ext cx="1594594" cy="11370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a:sym typeface="Arial" panose="020B0604020202090204"/>
                </a:rPr>
                <a:t>07</a:t>
              </a:r>
              <a:endParaRPr lang="zh-CN" altLang="en-US" sz="4950" spc="98" dirty="0">
                <a:solidFill>
                  <a:prstClr val="white"/>
                </a:solidFill>
                <a:latin typeface="Arial" panose="020B0604020202090204"/>
                <a:ea typeface="微软雅黑"/>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a:sym typeface="Arial" panose="020B0604020202090204"/>
              </a:rPr>
              <a:t>REPORT</a:t>
            </a:r>
            <a:endParaRPr lang="zh-CN" altLang="en-US" sz="1400" b="1" dirty="0">
              <a:solidFill>
                <a:srgbClr val="0B2C4F"/>
              </a:solidFill>
              <a:latin typeface="Arial" panose="020B0604020202090204"/>
              <a:ea typeface="微软雅黑"/>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4715510" y="1491615"/>
            <a:ext cx="3609340" cy="2523490"/>
          </a:xfrm>
          <a:prstGeom prst="rect">
            <a:avLst/>
          </a:prstGeom>
          <a:noFill/>
        </p:spPr>
        <p:txBody>
          <a:bodyPr wrap="square" rtlCol="0">
            <a:noAutofit/>
          </a:bodyPr>
          <a:p>
            <a:r>
              <a:rPr lang="zh-CN" altLang="en-US">
                <a:sym typeface="+mn-ea"/>
              </a:rPr>
              <a:t>通过本项目的实施，能够为道路交通安全做出一定的贡献，帮助减少疲劳驾驶引起的交通事故。</a:t>
            </a:r>
            <a:endParaRPr lang="zh-CN" altLang="en-US">
              <a:sym typeface="+mn-ea"/>
            </a:endParaRPr>
          </a:p>
          <a:p>
            <a:endParaRPr lang="zh-CN" altLang="en-US">
              <a:sym typeface="+mn-ea"/>
            </a:endParaRPr>
          </a:p>
          <a:p>
            <a:r>
              <a:rPr lang="zh-CN" altLang="en-US">
                <a:sym typeface="+mn-ea"/>
              </a:rPr>
              <a:t>期待本疲劳驾驶检测系统能够广泛应用于交通管理部门、车辆制造商和驾驶员培训机构等领域，为人们的出行安全保驾护航。</a:t>
            </a:r>
            <a:endParaRPr lang="zh-CN" altLang="en-US">
              <a:sym typeface="+mn-ea"/>
            </a:endParaRPr>
          </a:p>
        </p:txBody>
      </p:sp>
      <p:pic>
        <p:nvPicPr>
          <p:cNvPr id="4" name="图片 3"/>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683186" y="1275854"/>
            <a:ext cx="3582044" cy="2503906"/>
          </a:xfrm>
          <a:prstGeom prst="rect">
            <a:avLst/>
          </a:prstGeom>
        </p:spPr>
      </p:pic>
      <p:sp>
        <p:nvSpPr>
          <p:cNvPr id="5" name="文本框 4"/>
          <p:cNvSpPr txBox="1"/>
          <p:nvPr/>
        </p:nvSpPr>
        <p:spPr>
          <a:xfrm>
            <a:off x="1510918" y="234578"/>
            <a:ext cx="6142335" cy="306705"/>
          </a:xfrm>
          <a:prstGeom prst="rect">
            <a:avLst/>
          </a:prstGeom>
          <a:noFill/>
        </p:spPr>
        <p:txBody>
          <a:bodyPr wrap="square" rtlCol="0">
            <a:spAutoFit/>
          </a:bodyPr>
          <a:p>
            <a:pPr algn="ctr"/>
            <a:r>
              <a:rPr lang="en-US" altLang="zh-CN" sz="1400" b="1" dirty="0" smtClean="0">
                <a:solidFill>
                  <a:srgbClr val="0B2C4F"/>
                </a:solidFill>
                <a:latin typeface="Arial" panose="020B0604020202090204"/>
                <a:ea typeface="微软雅黑"/>
                <a:sym typeface="Arial" panose="020B0604020202090204"/>
              </a:rPr>
              <a:t>END</a:t>
            </a:r>
            <a:endParaRPr lang="en-US" altLang="zh-CN" sz="1400" b="1" dirty="0" smtClean="0">
              <a:solidFill>
                <a:srgbClr val="0B2C4F"/>
              </a:solidFill>
              <a:latin typeface="Arial" panose="020B0604020202090204"/>
              <a:ea typeface="微软雅黑"/>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99197" y="358255"/>
            <a:ext cx="8372901" cy="4432110"/>
            <a:chOff x="532263" y="477673"/>
            <a:chExt cx="11163868" cy="5909480"/>
          </a:xfrm>
        </p:grpSpPr>
        <p:grpSp>
          <p:nvGrpSpPr>
            <p:cNvPr id="23" name="组合 22"/>
            <p:cNvGrpSpPr/>
            <p:nvPr/>
          </p:nvGrpSpPr>
          <p:grpSpPr>
            <a:xfrm>
              <a:off x="532263" y="477673"/>
              <a:ext cx="11163868" cy="5909480"/>
              <a:chOff x="668740" y="543169"/>
              <a:chExt cx="10931858" cy="5843983"/>
            </a:xfrm>
          </p:grpSpPr>
          <p:cxnSp>
            <p:nvCxnSpPr>
              <p:cNvPr id="12" name="直接连接符 11"/>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84662" y="589129"/>
              <a:ext cx="10861343" cy="5641076"/>
              <a:chOff x="668740" y="543169"/>
              <a:chExt cx="10931858" cy="5843983"/>
            </a:xfrm>
          </p:grpSpPr>
          <p:cxnSp>
            <p:nvCxnSpPr>
              <p:cNvPr id="31" name="直接连接符 30"/>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8" name="矩形 259"/>
          <p:cNvSpPr>
            <a:spLocks noChangeArrowheads="1"/>
          </p:cNvSpPr>
          <p:nvPr/>
        </p:nvSpPr>
        <p:spPr bwMode="auto">
          <a:xfrm>
            <a:off x="1187245" y="2192116"/>
            <a:ext cx="6683916"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Aft>
                <a:spcPct val="0"/>
              </a:spcAft>
              <a:buNone/>
            </a:pPr>
            <a:r>
              <a:rPr lang="zh-CN" altLang="en-US" sz="5400" b="1" cap="all" spc="225" dirty="0" smtClean="0">
                <a:solidFill>
                  <a:srgbClr val="0B2C4F"/>
                </a:solidFill>
                <a:latin typeface="Arial" panose="020B0604020202090204"/>
                <a:ea typeface="微软雅黑"/>
                <a:cs typeface="Arial" panose="020B0604020202090204" pitchFamily="34" charset="0"/>
                <a:sym typeface="Arial" panose="020B0604020202090204"/>
              </a:rPr>
              <a:t>感谢</a:t>
            </a:r>
            <a:r>
              <a:rPr lang="zh-CN" altLang="en-US" sz="5400" b="1" cap="all" spc="225" dirty="0" smtClean="0">
                <a:solidFill>
                  <a:srgbClr val="0B2C4F"/>
                </a:solidFill>
                <a:latin typeface="Arial" panose="020B0604020202090204"/>
                <a:ea typeface="微软雅黑"/>
                <a:cs typeface="Arial" panose="020B0604020202090204" pitchFamily="34" charset="0"/>
                <a:sym typeface="Arial" panose="020B0604020202090204"/>
              </a:rPr>
              <a:t>聆听</a:t>
            </a:r>
            <a:endParaRPr lang="zh-CN" altLang="en-US" sz="5400" b="1" cap="all" spc="225" dirty="0" smtClean="0">
              <a:solidFill>
                <a:srgbClr val="0B2C4F"/>
              </a:solidFill>
              <a:latin typeface="Arial" panose="020B0604020202090204"/>
              <a:ea typeface="微软雅黑"/>
              <a:cs typeface="Arial" panose="020B0604020202090204" pitchFamily="34" charset="0"/>
              <a:sym typeface="Arial" panose="020B0604020202090204"/>
            </a:endParaRPr>
          </a:p>
        </p:txBody>
      </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a:sym typeface="Arial" panose="020B0604020202090204"/>
              </a:rPr>
              <a:t>THANKS</a:t>
            </a:r>
            <a:endParaRPr lang="en-US" altLang="zh-CN" sz="1400" b="1" dirty="0" smtClean="0">
              <a:solidFill>
                <a:srgbClr val="0B2C4F"/>
              </a:solidFill>
              <a:latin typeface="Arial" panose="020B0604020202090204"/>
              <a:ea typeface="微软雅黑"/>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8"/>
                                        </p:tgtEl>
                                        <p:attrNameLst>
                                          <p:attrName>ppt_y</p:attrName>
                                        </p:attrNameLst>
                                      </p:cBhvr>
                                      <p:tavLst>
                                        <p:tav tm="0">
                                          <p:val>
                                            <p:strVal val="#ppt_y"/>
                                          </p:val>
                                        </p:tav>
                                        <p:tav tm="100000">
                                          <p:val>
                                            <p:strVal val="#ppt_y"/>
                                          </p:val>
                                        </p:tav>
                                      </p:tavLst>
                                    </p:anim>
                                    <p:anim calcmode="lin" valueType="num">
                                      <p:cBhvr>
                                        <p:cTn id="13"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8"/>
                                        </p:tgtEl>
                                      </p:cBhvr>
                                    </p:animEffect>
                                  </p:childTnLst>
                                </p:cTn>
                              </p:par>
                            </p:childTnLst>
                          </p:cTn>
                        </p:par>
                        <p:par>
                          <p:cTn id="16" fill="hold">
                            <p:stCondLst>
                              <p:cond delay="11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28"/>
                                        </p:tgtEl>
                                      </p:cBhvr>
                                    </p:animEffect>
                                    <p:animScale>
                                      <p:cBhvr>
                                        <p:cTn id="19" dur="250" autoRev="1" fill="hold"/>
                                        <p:tgtEl>
                                          <p:spTgt spid="28"/>
                                        </p:tgtEl>
                                      </p:cBhvr>
                                      <p:by x="105000" y="105000"/>
                                    </p:animScale>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anim calcmode="lin" valueType="num">
                                      <p:cBhvr>
                                        <p:cTn id="23" dur="500" fill="hold"/>
                                        <p:tgtEl>
                                          <p:spTgt spid="2"/>
                                        </p:tgtEl>
                                        <p:attrNameLst>
                                          <p:attrName>ppt_x</p:attrName>
                                        </p:attrNameLst>
                                      </p:cBhvr>
                                      <p:tavLst>
                                        <p:tav tm="0">
                                          <p:val>
                                            <p:strVal val="#ppt_x"/>
                                          </p:val>
                                        </p:tav>
                                        <p:tav tm="100000">
                                          <p:val>
                                            <p:strVal val="#ppt_x"/>
                                          </p:val>
                                        </p:tav>
                                      </p:tavLst>
                                    </p:anim>
                                    <p:anim calcmode="lin" valueType="num">
                                      <p:cBhvr>
                                        <p:cTn id="2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312160" y="2675003"/>
            <a:ext cx="2519680" cy="783590"/>
          </a:xfrm>
          <a:prstGeom prst="rect">
            <a:avLst/>
          </a:prstGeom>
          <a:noFill/>
        </p:spPr>
        <p:txBody>
          <a:bodyPr wrap="none" rtlCol="0">
            <a:spAutoFit/>
          </a:bodyPr>
          <a:lstStyle/>
          <a:p>
            <a:pPr algn="ctr"/>
            <a:r>
              <a:rPr lang="zh-CN" altLang="en-US" sz="4500" b="1" spc="98" dirty="0">
                <a:solidFill>
                  <a:srgbClr val="0B2C4F"/>
                </a:solidFill>
                <a:latin typeface="Arial" panose="020B0604020202090204"/>
                <a:ea typeface="微软雅黑"/>
                <a:sym typeface="Arial" panose="020B0604020202090204"/>
              </a:rPr>
              <a:t>项目概述</a:t>
            </a:r>
            <a:endParaRPr lang="zh-CN" altLang="en-US" sz="4500" b="1" spc="98" dirty="0">
              <a:solidFill>
                <a:srgbClr val="0B2C4F"/>
              </a:solidFill>
              <a:latin typeface="Arial" panose="020B0604020202090204"/>
              <a:ea typeface="微软雅黑"/>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a:sym typeface="Arial" panose="020B0604020202090204"/>
              </a:endParaRPr>
            </a:p>
          </p:txBody>
        </p:sp>
        <p:sp>
          <p:nvSpPr>
            <p:cNvPr id="11" name="文本框 10"/>
            <p:cNvSpPr txBox="1"/>
            <p:nvPr/>
          </p:nvSpPr>
          <p:spPr>
            <a:xfrm>
              <a:off x="3723144" y="1827434"/>
              <a:ext cx="1594594" cy="1138774"/>
            </a:xfrm>
            <a:prstGeom prst="rect">
              <a:avLst/>
            </a:prstGeom>
            <a:noFill/>
          </p:spPr>
          <p:txBody>
            <a:bodyPr wrap="square" rtlCol="0">
              <a:spAutoFit/>
            </a:bodyPr>
            <a:lstStyle/>
            <a:p>
              <a:pPr algn="ctr"/>
              <a:r>
                <a:rPr lang="en-US" altLang="zh-CN" sz="4950" spc="98" dirty="0">
                  <a:solidFill>
                    <a:prstClr val="white"/>
                  </a:solidFill>
                  <a:latin typeface="Arial" panose="020B0604020202090204"/>
                  <a:ea typeface="微软雅黑"/>
                  <a:sym typeface="Arial" panose="020B0604020202090204"/>
                </a:rPr>
                <a:t>01</a:t>
              </a:r>
              <a:endParaRPr lang="zh-CN" altLang="en-US" sz="4950" spc="98" dirty="0">
                <a:solidFill>
                  <a:prstClr val="white"/>
                </a:solidFill>
                <a:latin typeface="Arial" panose="020B0604020202090204"/>
                <a:ea typeface="微软雅黑"/>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9" name="文本框 28"/>
          <p:cNvSpPr txBox="1"/>
          <p:nvPr/>
        </p:nvSpPr>
        <p:spPr>
          <a:xfrm>
            <a:off x="1510918" y="234578"/>
            <a:ext cx="6142335" cy="307777"/>
          </a:xfrm>
          <a:prstGeom prst="rect">
            <a:avLst/>
          </a:prstGeom>
          <a:noFill/>
        </p:spPr>
        <p:txBody>
          <a:bodyPr wrap="square" rtlCol="0">
            <a:spAutoFit/>
          </a:bodyPr>
          <a:lstStyle/>
          <a:p>
            <a:pPr algn="ctr"/>
            <a:r>
              <a:rPr lang="en-US" altLang="zh-CN" sz="1400" b="1" dirty="0">
                <a:solidFill>
                  <a:srgbClr val="0B2C4F"/>
                </a:solidFill>
                <a:latin typeface="Arial" panose="020B0604020202090204"/>
                <a:ea typeface="微软雅黑"/>
                <a:sym typeface="Arial" panose="020B0604020202090204"/>
              </a:rPr>
              <a:t>RETEST REPORT</a:t>
            </a:r>
            <a:endParaRPr lang="en-US" altLang="zh-CN" sz="1400" b="1" dirty="0">
              <a:solidFill>
                <a:srgbClr val="0B2C4F"/>
              </a:solidFill>
              <a:latin typeface="Arial" panose="020B0604020202090204"/>
              <a:ea typeface="微软雅黑"/>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53" presetClass="entr" presetSubtype="16"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932045" y="1675130"/>
            <a:ext cx="3505835" cy="1793240"/>
          </a:xfrm>
          <a:prstGeom prst="rect">
            <a:avLst/>
          </a:prstGeom>
          <a:noFill/>
        </p:spPr>
        <p:txBody>
          <a:bodyPr wrap="square" rtlCol="0">
            <a:noAutofit/>
          </a:bodyPr>
          <a:p>
            <a:r>
              <a:rPr lang="zh-CN" altLang="en-US"/>
              <a:t>该系统的核心功能包括面部检测和关键特征点数据提取、非疲劳状态下驾驶员面部表情对照模型和结合PERCLOS判断驾驶员疲劳驾驶状态。</a:t>
            </a:r>
            <a:endParaRPr lang="zh-CN" altLang="en-US"/>
          </a:p>
        </p:txBody>
      </p:sp>
      <p:sp>
        <p:nvSpPr>
          <p:cNvPr id="3" name="文本框 2"/>
          <p:cNvSpPr txBox="1"/>
          <p:nvPr/>
        </p:nvSpPr>
        <p:spPr>
          <a:xfrm>
            <a:off x="861060" y="1331595"/>
            <a:ext cx="3048000" cy="2306955"/>
          </a:xfrm>
          <a:prstGeom prst="rect">
            <a:avLst/>
          </a:prstGeom>
          <a:noFill/>
        </p:spPr>
        <p:txBody>
          <a:bodyPr wrap="square" rtlCol="0">
            <a:spAutoFit/>
          </a:bodyPr>
          <a:p>
            <a:r>
              <a:rPr lang="zh-CN" altLang="en-US">
                <a:sym typeface="+mn-ea"/>
              </a:rPr>
              <a:t>计划书</a:t>
            </a:r>
            <a:r>
              <a:rPr lang="zh-CN" altLang="en-US">
                <a:sym typeface="+mn-ea"/>
              </a:rPr>
              <a:t>规划了一款基于面部识别的疲劳驾驶检测软件。</a:t>
            </a:r>
            <a:endParaRPr lang="zh-CN" altLang="en-US">
              <a:sym typeface="+mn-ea"/>
            </a:endParaRPr>
          </a:p>
          <a:p>
            <a:endParaRPr lang="zh-CN" altLang="en-US">
              <a:sym typeface="+mn-ea"/>
            </a:endParaRPr>
          </a:p>
          <a:p>
            <a:r>
              <a:rPr lang="zh-CN" altLang="en-US">
                <a:sym typeface="+mn-ea"/>
              </a:rPr>
              <a:t>软件利用人脸识别技术，通过分析驾驶员的面部表情、眼睛状态和眨眼频率等指标，实时监测驾驶员的疲劳状态，并发出警示。</a:t>
            </a:r>
            <a:endParaRPr lang="zh-CN" altLang="en-US"/>
          </a:p>
        </p:txBody>
      </p:sp>
      <p:sp>
        <p:nvSpPr>
          <p:cNvPr id="4" name="文本框 3"/>
          <p:cNvSpPr txBox="1"/>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a:sym typeface="Arial" panose="020B0604020202090204"/>
              </a:rPr>
              <a:t>项目概述</a:t>
            </a:r>
            <a:endParaRPr lang="zh-CN" altLang="en-US" sz="1400" b="1" dirty="0">
              <a:solidFill>
                <a:srgbClr val="0B2C4F"/>
              </a:solidFill>
              <a:latin typeface="Arial" panose="020B0604020202090204"/>
              <a:ea typeface="微软雅黑"/>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312160" y="2675003"/>
            <a:ext cx="2519680"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a:defRPr>
            </a:lvl1pPr>
          </a:lstStyle>
          <a:p>
            <a:r>
              <a:rPr lang="zh-CN" altLang="en-US" dirty="0">
                <a:sym typeface="Arial" panose="020B0604020202090204"/>
              </a:rPr>
              <a:t>立项</a:t>
            </a:r>
            <a:r>
              <a:rPr lang="zh-CN" altLang="en-US" dirty="0">
                <a:sym typeface="Arial" panose="020B0604020202090204"/>
              </a:rPr>
              <a:t>依据</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a:sym typeface="Arial" panose="020B0604020202090204"/>
              </a:endParaRPr>
            </a:p>
          </p:txBody>
        </p:sp>
        <p:sp>
          <p:nvSpPr>
            <p:cNvPr id="11" name="文本框 10"/>
            <p:cNvSpPr txBox="1"/>
            <p:nvPr/>
          </p:nvSpPr>
          <p:spPr>
            <a:xfrm>
              <a:off x="3723144" y="1827434"/>
              <a:ext cx="1594594" cy="11387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a:sym typeface="Arial" panose="020B0604020202090204"/>
                </a:rPr>
                <a:t>02</a:t>
              </a:r>
              <a:endParaRPr lang="zh-CN" altLang="en-US" sz="4950" spc="98" dirty="0">
                <a:solidFill>
                  <a:prstClr val="white"/>
                </a:solidFill>
                <a:latin typeface="Arial" panose="020B0604020202090204"/>
                <a:ea typeface="微软雅黑"/>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p>
            <a:pPr algn="ctr"/>
            <a:r>
              <a:rPr lang="en-US" altLang="zh-CN" sz="1400" b="1" dirty="0" smtClean="0">
                <a:solidFill>
                  <a:srgbClr val="0B2C4F"/>
                </a:solidFill>
                <a:latin typeface="Arial" panose="020B0604020202090204"/>
                <a:ea typeface="微软雅黑"/>
                <a:sym typeface="Arial" panose="020B0604020202090204"/>
              </a:rPr>
              <a:t>REPORT</a:t>
            </a:r>
            <a:endParaRPr lang="zh-CN" altLang="en-US" sz="1400" b="1" dirty="0">
              <a:solidFill>
                <a:srgbClr val="0B2C4F"/>
              </a:solidFill>
              <a:latin typeface="Arial" panose="020B0604020202090204"/>
              <a:ea typeface="微软雅黑"/>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endCxn id="11" idx="2"/>
          </p:cNvCxnSpPr>
          <p:nvPr/>
        </p:nvCxnSpPr>
        <p:spPr>
          <a:xfrm>
            <a:off x="4466789" y="1585519"/>
            <a:ext cx="0" cy="221361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232026" y="1222039"/>
            <a:ext cx="468257" cy="478415"/>
          </a:xfrm>
          <a:prstGeom prst="rect">
            <a:avLst/>
          </a:prstGeom>
          <a:solidFill>
            <a:srgbClr val="0B2C4F"/>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Arial" panose="020B0604020202090204"/>
                <a:ea typeface="微软雅黑"/>
                <a:sym typeface="Arial" panose="020B0604020202090204"/>
              </a:rPr>
              <a:t>01</a:t>
            </a:r>
            <a:endParaRPr lang="zh-CN" altLang="en-US" sz="1600" dirty="0">
              <a:latin typeface="Arial" panose="020B0604020202090204"/>
              <a:ea typeface="微软雅黑"/>
              <a:sym typeface="Arial" panose="020B0604020202090204"/>
            </a:endParaRPr>
          </a:p>
        </p:txBody>
      </p:sp>
      <p:sp>
        <p:nvSpPr>
          <p:cNvPr id="5" name="TextBox 39"/>
          <p:cNvSpPr txBox="1"/>
          <p:nvPr/>
        </p:nvSpPr>
        <p:spPr>
          <a:xfrm>
            <a:off x="5019911" y="1192840"/>
            <a:ext cx="2291715" cy="368935"/>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pPr algn="l">
              <a:lnSpc>
                <a:spcPct val="120000"/>
              </a:lnSpc>
            </a:pPr>
            <a:r>
              <a:rPr b="1" dirty="0">
                <a:solidFill>
                  <a:srgbClr val="0B2C4F"/>
                </a:solidFill>
                <a:latin typeface="Arial" panose="020B0604020202090204"/>
                <a:ea typeface="微软雅黑"/>
                <a:sym typeface="Arial" panose="020B0604020202090204"/>
              </a:rPr>
              <a:t>高发的疲劳驾驶事故</a:t>
            </a:r>
            <a:endParaRPr b="1" dirty="0">
              <a:solidFill>
                <a:srgbClr val="0B2C4F"/>
              </a:solidFill>
              <a:latin typeface="Arial" panose="020B0604020202090204"/>
              <a:ea typeface="微软雅黑"/>
              <a:sym typeface="Arial" panose="020B0604020202090204"/>
            </a:endParaRPr>
          </a:p>
        </p:txBody>
      </p:sp>
      <p:sp>
        <p:nvSpPr>
          <p:cNvPr id="6" name="TextBox 40"/>
          <p:cNvSpPr txBox="1"/>
          <p:nvPr/>
        </p:nvSpPr>
        <p:spPr>
          <a:xfrm>
            <a:off x="5013213" y="1707478"/>
            <a:ext cx="2578007" cy="923290"/>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sz="1400" dirty="0">
                <a:solidFill>
                  <a:srgbClr val="595959"/>
                </a:solidFill>
                <a:latin typeface="Arial" panose="020B0604020202090204"/>
                <a:ea typeface="微软雅黑"/>
                <a:sym typeface="Arial" panose="020B0604020202090204"/>
              </a:rPr>
              <a:t>疲劳驾驶是导致交通事故的主要原因之一。为了减少交通事故的发生，开发一款疲劳驾驶检测系统具有重要意义。</a:t>
            </a:r>
            <a:endParaRPr lang="zh-CN" altLang="en-US" sz="1400" dirty="0">
              <a:solidFill>
                <a:srgbClr val="595959"/>
              </a:solidFill>
              <a:latin typeface="Arial" panose="020B0604020202090204"/>
              <a:ea typeface="微软雅黑"/>
              <a:sym typeface="Arial" panose="020B0604020202090204"/>
            </a:endParaRPr>
          </a:p>
        </p:txBody>
      </p:sp>
      <p:sp>
        <p:nvSpPr>
          <p:cNvPr id="7" name="矩形 6"/>
          <p:cNvSpPr/>
          <p:nvPr/>
        </p:nvSpPr>
        <p:spPr>
          <a:xfrm>
            <a:off x="4212976" y="2283375"/>
            <a:ext cx="468257" cy="478415"/>
          </a:xfrm>
          <a:prstGeom prst="rect">
            <a:avLst/>
          </a:prstGeom>
          <a:solidFill>
            <a:srgbClr val="0B2C4F"/>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latin typeface="Arial" panose="020B0604020202090204"/>
                <a:ea typeface="微软雅黑"/>
                <a:sym typeface="Arial" panose="020B0604020202090204"/>
              </a:rPr>
              <a:t>02</a:t>
            </a:r>
            <a:endParaRPr lang="zh-CN" altLang="en-US" sz="1600" dirty="0">
              <a:latin typeface="Arial" panose="020B0604020202090204"/>
              <a:ea typeface="微软雅黑"/>
              <a:sym typeface="Arial" panose="020B0604020202090204"/>
            </a:endParaRPr>
          </a:p>
        </p:txBody>
      </p:sp>
      <p:sp>
        <p:nvSpPr>
          <p:cNvPr id="9" name="TextBox 39"/>
          <p:cNvSpPr txBox="1"/>
          <p:nvPr/>
        </p:nvSpPr>
        <p:spPr>
          <a:xfrm>
            <a:off x="1194734" y="2283762"/>
            <a:ext cx="2800985" cy="368935"/>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pPr algn="r">
              <a:lnSpc>
                <a:spcPct val="120000"/>
              </a:lnSpc>
            </a:pPr>
            <a:r>
              <a:rPr b="1" dirty="0">
                <a:solidFill>
                  <a:srgbClr val="0B2C4F"/>
                </a:solidFill>
                <a:latin typeface="Arial" panose="020B0604020202090204"/>
                <a:ea typeface="微软雅黑"/>
                <a:sym typeface="Arial" panose="020B0604020202090204"/>
              </a:rPr>
              <a:t>人脸识别技术的成熟应用</a:t>
            </a:r>
            <a:endParaRPr b="1" dirty="0">
              <a:solidFill>
                <a:srgbClr val="0B2C4F"/>
              </a:solidFill>
              <a:latin typeface="Arial" panose="020B0604020202090204"/>
              <a:ea typeface="微软雅黑"/>
              <a:sym typeface="Arial" panose="020B0604020202090204"/>
            </a:endParaRPr>
          </a:p>
        </p:txBody>
      </p:sp>
      <p:sp>
        <p:nvSpPr>
          <p:cNvPr id="10" name="TextBox 40"/>
          <p:cNvSpPr txBox="1"/>
          <p:nvPr/>
        </p:nvSpPr>
        <p:spPr>
          <a:xfrm>
            <a:off x="1298043" y="2787803"/>
            <a:ext cx="2591800" cy="1384935"/>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pPr algn="just"/>
            <a:r>
              <a:rPr lang="zh-CN" altLang="en-US" sz="1400" dirty="0">
                <a:solidFill>
                  <a:srgbClr val="595959"/>
                </a:solidFill>
                <a:latin typeface="Arial" panose="020B0604020202090204"/>
                <a:ea typeface="微软雅黑"/>
                <a:sym typeface="Arial" panose="020B0604020202090204"/>
              </a:rPr>
              <a:t>随着人工智能技术的快速发展，人脸识别技术已经取得了显著的成果。通过利用人脸识别技术，可以实时监测驾驶员的面部表情和眼睛状态，从而判断其疲劳程度。</a:t>
            </a:r>
            <a:endParaRPr lang="zh-CN" altLang="en-US" sz="1400" dirty="0">
              <a:solidFill>
                <a:srgbClr val="595959"/>
              </a:solidFill>
              <a:latin typeface="Arial" panose="020B0604020202090204"/>
              <a:ea typeface="微软雅黑"/>
              <a:sym typeface="Arial" panose="020B0604020202090204"/>
            </a:endParaRPr>
          </a:p>
        </p:txBody>
      </p:sp>
      <p:grpSp>
        <p:nvGrpSpPr>
          <p:cNvPr id="12" name="组合 11"/>
          <p:cNvGrpSpPr/>
          <p:nvPr/>
        </p:nvGrpSpPr>
        <p:grpSpPr>
          <a:xfrm>
            <a:off x="411825" y="257632"/>
            <a:ext cx="8265036" cy="368300"/>
            <a:chOff x="549100" y="235933"/>
            <a:chExt cx="11020048" cy="491066"/>
          </a:xfrm>
        </p:grpSpPr>
        <p:sp>
          <p:nvSpPr>
            <p:cNvPr id="16" name="文本框 15"/>
            <p:cNvSpPr txBox="1"/>
            <p:nvPr/>
          </p:nvSpPr>
          <p:spPr>
            <a:xfrm>
              <a:off x="5355665" y="235933"/>
              <a:ext cx="1530773"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a:sym typeface="Arial" panose="020B0604020202090204"/>
                </a:rPr>
                <a:t>立项依据</a:t>
              </a:r>
              <a:endParaRPr lang="zh-CN" altLang="en-US" b="1" spc="98" dirty="0" smtClean="0">
                <a:solidFill>
                  <a:srgbClr val="0B2C4F"/>
                </a:solidFill>
                <a:latin typeface="Arial" panose="020B0604020202090204"/>
                <a:ea typeface="微软雅黑"/>
                <a:sym typeface="Arial" panose="020B0604020202090204"/>
              </a:endParaRPr>
            </a:p>
          </p:txBody>
        </p:sp>
        <p:cxnSp>
          <p:nvCxnSpPr>
            <p:cNvPr id="14" name="直接连接符 13"/>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4232026" y="3321064"/>
            <a:ext cx="468257" cy="478415"/>
          </a:xfrm>
          <a:prstGeom prst="rect">
            <a:avLst/>
          </a:prstGeom>
          <a:solidFill>
            <a:srgbClr val="0B2C4F"/>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smtClean="0">
                <a:latin typeface="Arial" panose="020B0604020202090204"/>
                <a:ea typeface="微软雅黑"/>
                <a:sym typeface="Arial" panose="020B0604020202090204"/>
              </a:rPr>
              <a:t>03</a:t>
            </a:r>
            <a:endParaRPr lang="zh-CN" altLang="en-US" sz="1600" dirty="0">
              <a:latin typeface="Arial" panose="020B0604020202090204"/>
              <a:ea typeface="微软雅黑"/>
              <a:sym typeface="Arial" panose="020B0604020202090204"/>
            </a:endParaRPr>
          </a:p>
        </p:txBody>
      </p:sp>
      <p:sp>
        <p:nvSpPr>
          <p:cNvPr id="18" name="TextBox 39"/>
          <p:cNvSpPr txBox="1"/>
          <p:nvPr/>
        </p:nvSpPr>
        <p:spPr>
          <a:xfrm>
            <a:off x="5019911" y="3335680"/>
            <a:ext cx="1782445" cy="368935"/>
          </a:xfrm>
          <a:prstGeom prst="rect">
            <a:avLst/>
          </a:prstGeom>
          <a:noFill/>
        </p:spPr>
        <p:txBody>
          <a:bodyPr wrap="none" lIns="0" tIns="0" rIns="0" bIns="0" rtlCol="0">
            <a:spAutoFit/>
          </a:bodyPr>
          <a:lstStyle>
            <a:defPPr>
              <a:defRPr lang="zh-CN"/>
            </a:defPPr>
            <a:lvl1pPr>
              <a:defRPr sz="2000">
                <a:solidFill>
                  <a:schemeClr val="tx1">
                    <a:lumMod val="65000"/>
                    <a:lumOff val="35000"/>
                  </a:schemeClr>
                </a:solidFill>
              </a:defRPr>
            </a:lvl1pPr>
          </a:lstStyle>
          <a:p>
            <a:pPr algn="l">
              <a:lnSpc>
                <a:spcPct val="120000"/>
              </a:lnSpc>
            </a:pPr>
            <a:r>
              <a:rPr b="1" dirty="0">
                <a:solidFill>
                  <a:srgbClr val="0B2C4F"/>
                </a:solidFill>
                <a:latin typeface="Arial" panose="020B0604020202090204"/>
                <a:ea typeface="微软雅黑"/>
                <a:sym typeface="Arial" panose="020B0604020202090204"/>
              </a:rPr>
              <a:t>用户需求的增长</a:t>
            </a:r>
            <a:endParaRPr b="1" dirty="0">
              <a:solidFill>
                <a:srgbClr val="0B2C4F"/>
              </a:solidFill>
              <a:latin typeface="Arial" panose="020B0604020202090204"/>
              <a:ea typeface="微软雅黑"/>
              <a:sym typeface="Arial" panose="020B0604020202090204"/>
            </a:endParaRPr>
          </a:p>
        </p:txBody>
      </p:sp>
      <p:sp>
        <p:nvSpPr>
          <p:cNvPr id="19" name="TextBox 40"/>
          <p:cNvSpPr txBox="1"/>
          <p:nvPr/>
        </p:nvSpPr>
        <p:spPr>
          <a:xfrm>
            <a:off x="5019563" y="3796343"/>
            <a:ext cx="2578007" cy="1153795"/>
          </a:xfrm>
          <a:prstGeom prst="rect">
            <a:avLst/>
          </a:prstGeom>
          <a:noFill/>
        </p:spPr>
        <p:txBody>
          <a:bodyPr wrap="square" lIns="0" tIns="0" rIns="0" bIns="0" rtlCol="0">
            <a:spAutoFit/>
          </a:bodyPr>
          <a:lstStyle>
            <a:defPPr>
              <a:defRPr lang="zh-CN"/>
            </a:defPPr>
            <a:lvl1pPr algn="just">
              <a:lnSpc>
                <a:spcPts val="1800"/>
              </a:lnSpc>
              <a:spcBef>
                <a:spcPts val="1200"/>
              </a:spcBef>
              <a:defRPr sz="1100">
                <a:solidFill>
                  <a:schemeClr val="tx1">
                    <a:lumMod val="65000"/>
                    <a:lumOff val="35000"/>
                  </a:schemeClr>
                </a:solidFill>
                <a:latin typeface="+mn-ea"/>
              </a:defRPr>
            </a:lvl1pPr>
          </a:lstStyle>
          <a:p>
            <a:r>
              <a:rPr lang="zh-CN" altLang="en-US" sz="1400" dirty="0">
                <a:solidFill>
                  <a:srgbClr val="595959"/>
                </a:solidFill>
                <a:latin typeface="Arial" panose="020B0604020202090204"/>
                <a:ea typeface="微软雅黑"/>
                <a:sym typeface="Arial" panose="020B0604020202090204"/>
              </a:rPr>
              <a:t>对疲劳驾驶检测系统的需求日益增长，汽车制造商、运输公司和交通管理部门等用户希望能够通过一种智能的软件产品对驾驶员的疲劳状态进行实时监测和预警。</a:t>
            </a:r>
            <a:endParaRPr lang="zh-CN" altLang="en-US" sz="1400" dirty="0">
              <a:solidFill>
                <a:srgbClr val="595959"/>
              </a:solidFill>
              <a:latin typeface="Arial" panose="020B0604020202090204"/>
              <a:ea typeface="微软雅黑"/>
              <a:sym typeface="Arial" panose="020B0604020202090204"/>
            </a:endParaRPr>
          </a:p>
        </p:txBody>
      </p:sp>
      <p:pic>
        <p:nvPicPr>
          <p:cNvPr id="20" name="图片 19"/>
          <p:cNvPicPr>
            <a:picLocks noChangeAspect="1"/>
          </p:cNvPicPr>
          <p:nvPr/>
        </p:nvPicPr>
        <p:blipFill>
          <a:blip r:embed="rId1"/>
          <a:stretch>
            <a:fillRect/>
          </a:stretch>
        </p:blipFill>
        <p:spPr>
          <a:xfrm>
            <a:off x="1187450" y="668020"/>
            <a:ext cx="2473960" cy="1385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1"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 presetClass="entr" presetSubtype="2"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53" presetClass="entr" presetSubtype="16"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2" presetClass="entr" presetSubtype="8" fill="hold" grpId="0" nodeType="withEffect">
                                  <p:stCondLst>
                                    <p:cond delay="10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ppt_w</p:attrName>
                                        </p:attrNameLst>
                                      </p:cBhvr>
                                      <p:tavLst>
                                        <p:tav tm="0">
                                          <p:val>
                                            <p:fltVal val="0"/>
                                          </p:val>
                                        </p:tav>
                                        <p:tav tm="100000">
                                          <p:val>
                                            <p:strVal val="#ppt_w"/>
                                          </p:val>
                                        </p:tav>
                                      </p:tavLst>
                                    </p:anim>
                                    <p:anim calcmode="lin" valueType="num">
                                      <p:cBhvr>
                                        <p:cTn id="37" dur="500" fill="hold"/>
                                        <p:tgtEl>
                                          <p:spTgt spid="11"/>
                                        </p:tgtEl>
                                        <p:attrNameLst>
                                          <p:attrName>ppt_h</p:attrName>
                                        </p:attrNameLst>
                                      </p:cBhvr>
                                      <p:tavLst>
                                        <p:tav tm="0">
                                          <p:val>
                                            <p:fltVal val="0"/>
                                          </p:val>
                                        </p:tav>
                                        <p:tav tm="100000">
                                          <p:val>
                                            <p:strVal val="#ppt_h"/>
                                          </p:val>
                                        </p:tav>
                                      </p:tavLst>
                                    </p:anim>
                                    <p:animEffect transition="in" filter="fade">
                                      <p:cBhvr>
                                        <p:cTn id="38" dur="500"/>
                                        <p:tgtEl>
                                          <p:spTgt spid="11"/>
                                        </p:tgtEl>
                                      </p:cBhvr>
                                    </p:animEffect>
                                  </p:childTnLst>
                                </p:cTn>
                              </p:par>
                              <p:par>
                                <p:cTn id="39" presetID="2" presetClass="entr" presetSubtype="2" fill="hold" grpId="0" nodeType="withEffect">
                                  <p:stCondLst>
                                    <p:cond delay="25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1+#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25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1+#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bldLvl="0" animBg="1"/>
      <p:bldP spid="9" grpId="0"/>
      <p:bldP spid="10" grpId="0"/>
      <p:bldP spid="11" grpId="0" bldLvl="0" animBg="1"/>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020059" y="2675003"/>
            <a:ext cx="3103880"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a:defRPr>
            </a:lvl1pPr>
          </a:lstStyle>
          <a:p>
            <a:r>
              <a:rPr lang="zh-CN" altLang="en-US" dirty="0">
                <a:sym typeface="Arial" panose="020B0604020202090204"/>
              </a:rPr>
              <a:t>可行性</a:t>
            </a:r>
            <a:r>
              <a:rPr lang="zh-CN" altLang="en-US" dirty="0">
                <a:sym typeface="Arial" panose="020B0604020202090204"/>
              </a:rPr>
              <a:t>分析</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a:sym typeface="Arial" panose="020B0604020202090204"/>
              </a:endParaRPr>
            </a:p>
          </p:txBody>
        </p:sp>
        <p:sp>
          <p:nvSpPr>
            <p:cNvPr id="11" name="文本框 10"/>
            <p:cNvSpPr txBox="1"/>
            <p:nvPr/>
          </p:nvSpPr>
          <p:spPr>
            <a:xfrm>
              <a:off x="3723144" y="1827434"/>
              <a:ext cx="1594594" cy="11387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a:sym typeface="Arial" panose="020B0604020202090204"/>
                </a:rPr>
                <a:t>03</a:t>
              </a:r>
              <a:endParaRPr lang="zh-CN" altLang="en-US" sz="4950" spc="98" dirty="0">
                <a:solidFill>
                  <a:prstClr val="white"/>
                </a:solidFill>
                <a:latin typeface="Arial" panose="020B0604020202090204"/>
                <a:ea typeface="微软雅黑"/>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a:sym typeface="Arial" panose="020B0604020202090204"/>
              </a:rPr>
              <a:t>REPORT</a:t>
            </a:r>
            <a:endParaRPr lang="zh-CN" altLang="en-US" sz="1400" b="1" dirty="0">
              <a:solidFill>
                <a:srgbClr val="0B2C4F"/>
              </a:solidFill>
              <a:latin typeface="Arial" panose="020B0604020202090204"/>
              <a:ea typeface="微软雅黑"/>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249421" y="1638944"/>
            <a:ext cx="4922979" cy="2733006"/>
          </a:xfrm>
          <a:prstGeom prst="roundRect">
            <a:avLst>
              <a:gd name="adj" fmla="val 407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Freeform 24"/>
          <p:cNvSpPr/>
          <p:nvPr/>
        </p:nvSpPr>
        <p:spPr bwMode="auto">
          <a:xfrm rot="5400000">
            <a:off x="1343542" y="1537083"/>
            <a:ext cx="1038057" cy="1408201"/>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0B2C4F"/>
          </a:solidFill>
          <a:ln w="19050" cap="flat" cmpd="sng">
            <a:noFill/>
            <a:prstDash val="solid"/>
            <a:round/>
            <a:headEnd type="none" w="med" len="med"/>
            <a:tailEnd type="none" w="med" len="med"/>
          </a:ln>
          <a:effectLst>
            <a:outerShdw blurRad="254000" dist="63500" dir="2700000" algn="tl" rotWithShape="0">
              <a:prstClr val="black">
                <a:alpha val="30000"/>
              </a:prstClr>
            </a:outerShdw>
          </a:effectLst>
        </p:spPr>
        <p:txBody>
          <a:bodyPr/>
          <a:lstStyle/>
          <a:p>
            <a:pPr algn="just">
              <a:lnSpc>
                <a:spcPct val="120000"/>
              </a:lnSpc>
              <a:defRPr/>
            </a:pPr>
            <a:endParaRPr lang="da-DK" sz="570" kern="0" dirty="0">
              <a:solidFill>
                <a:prstClr val="black">
                  <a:lumMod val="95000"/>
                  <a:lumOff val="5000"/>
                </a:prstClr>
              </a:solidFill>
              <a:latin typeface="Arial" panose="020B0604020202090204"/>
              <a:ea typeface="微软雅黑"/>
              <a:sym typeface="Arial" panose="020B0604020202090204"/>
            </a:endParaRPr>
          </a:p>
        </p:txBody>
      </p:sp>
      <p:grpSp>
        <p:nvGrpSpPr>
          <p:cNvPr id="129" name="Group 128"/>
          <p:cNvGrpSpPr/>
          <p:nvPr/>
        </p:nvGrpSpPr>
        <p:grpSpPr>
          <a:xfrm>
            <a:off x="1446666" y="1824434"/>
            <a:ext cx="445482" cy="445482"/>
            <a:chOff x="1316879" y="4254550"/>
            <a:chExt cx="684000" cy="684000"/>
          </a:xfrm>
        </p:grpSpPr>
        <p:sp>
          <p:nvSpPr>
            <p:cNvPr id="117"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2700">
              <a:solidFill>
                <a:schemeClr val="bg1"/>
              </a:solidFill>
            </a:ln>
          </p:spPr>
          <p:txBody>
            <a:bodyPr vert="horz" wrap="square" lIns="59555" tIns="29777" rIns="59555" bIns="29777" numCol="1" anchor="t" anchorCtr="0" compatLnSpc="1"/>
            <a:lstStyle/>
            <a:p>
              <a:pPr algn="just">
                <a:lnSpc>
                  <a:spcPct val="120000"/>
                </a:lnSpc>
              </a:pPr>
              <a:endParaRPr lang="en-US" sz="570" dirty="0">
                <a:solidFill>
                  <a:prstClr val="black"/>
                </a:solidFill>
                <a:latin typeface="Arial" panose="020B0604020202090204"/>
                <a:ea typeface="微软雅黑"/>
                <a:sym typeface="Arial" panose="020B0604020202090204"/>
              </a:endParaRPr>
            </a:p>
          </p:txBody>
        </p:sp>
        <p:sp>
          <p:nvSpPr>
            <p:cNvPr id="125" name="Oval 124"/>
            <p:cNvSpPr/>
            <p:nvPr/>
          </p:nvSpPr>
          <p:spPr>
            <a:xfrm>
              <a:off x="1316879" y="4254550"/>
              <a:ext cx="684000" cy="6840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570" dirty="0">
                <a:solidFill>
                  <a:prstClr val="white"/>
                </a:solidFill>
                <a:latin typeface="Arial" panose="020B0604020202090204"/>
                <a:ea typeface="微软雅黑"/>
                <a:sym typeface="Arial" panose="020B0604020202090204"/>
              </a:endParaRPr>
            </a:p>
          </p:txBody>
        </p:sp>
      </p:grpSp>
      <p:sp>
        <p:nvSpPr>
          <p:cNvPr id="23" name="Content Placeholder 2"/>
          <p:cNvSpPr txBox="1"/>
          <p:nvPr/>
        </p:nvSpPr>
        <p:spPr>
          <a:xfrm>
            <a:off x="3350260" y="1203325"/>
            <a:ext cx="4747260" cy="304673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9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rgbClr val="4472C4">
                  <a:lumMod val="75000"/>
                </a:srgbClr>
              </a:buClr>
            </a:pPr>
            <a:r>
              <a:rPr lang="zh-CN" altLang="en-US" sz="2000" b="1" dirty="0">
                <a:solidFill>
                  <a:srgbClr val="0B2C4F"/>
                </a:solidFill>
                <a:latin typeface="Arial" panose="020B0604020202090204"/>
                <a:ea typeface="微软雅黑"/>
                <a:cs typeface="+mn-ea"/>
                <a:sym typeface="Arial" panose="020B0604020202090204"/>
              </a:rPr>
              <a:t>技术可行性</a:t>
            </a:r>
            <a:endParaRPr lang="zh-CN" altLang="en-US" sz="2000" b="1" dirty="0">
              <a:solidFill>
                <a:srgbClr val="0B2C4F"/>
              </a:solidFill>
              <a:latin typeface="Arial" panose="020B0604020202090204"/>
              <a:ea typeface="微软雅黑"/>
              <a:cs typeface="+mn-ea"/>
              <a:sym typeface="Arial" panose="020B0604020202090204"/>
            </a:endParaRPr>
          </a:p>
          <a:p>
            <a:pPr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a:cs typeface="+mn-ea"/>
                <a:sym typeface="Arial" panose="020B0604020202090204"/>
              </a:rPr>
              <a:t>人脸识别技术已经得到广泛应用和研究，并在疲劳驾驶检测领域取得了较好的效果。</a:t>
            </a:r>
            <a:endParaRPr lang="zh-CN" altLang="en-US" sz="1400" dirty="0">
              <a:solidFill>
                <a:prstClr val="black">
                  <a:lumMod val="65000"/>
                  <a:lumOff val="35000"/>
                </a:prstClr>
              </a:solidFill>
              <a:latin typeface="Arial" panose="020B0604020202090204"/>
              <a:ea typeface="微软雅黑"/>
              <a:cs typeface="+mn-ea"/>
              <a:sym typeface="Arial" panose="020B0604020202090204"/>
            </a:endParaRPr>
          </a:p>
          <a:p>
            <a:pPr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a:cs typeface="+mn-ea"/>
                <a:sym typeface="Arial" panose="020B0604020202090204"/>
              </a:rPr>
              <a:t>选用</a:t>
            </a:r>
            <a:r>
              <a:rPr lang="zh-CN" altLang="en-US" sz="1400" b="1" dirty="0">
                <a:solidFill>
                  <a:prstClr val="black">
                    <a:lumMod val="65000"/>
                    <a:lumOff val="35000"/>
                  </a:prstClr>
                </a:solidFill>
                <a:latin typeface="Arial" panose="020B0604020202090204"/>
                <a:ea typeface="微软雅黑"/>
                <a:cs typeface="+mn-ea"/>
                <a:sym typeface="Arial" panose="020B0604020202090204"/>
              </a:rPr>
              <a:t>HOG结合SVM分类算法进行面部检测和关键点数据提取</a:t>
            </a:r>
            <a:r>
              <a:rPr lang="zh-CN" altLang="en-US" sz="1400" dirty="0">
                <a:solidFill>
                  <a:prstClr val="black">
                    <a:lumMod val="65000"/>
                    <a:lumOff val="35000"/>
                  </a:prstClr>
                </a:solidFill>
                <a:latin typeface="Arial" panose="020B0604020202090204"/>
                <a:ea typeface="微软雅黑"/>
                <a:cs typeface="+mn-ea"/>
                <a:sym typeface="Arial" panose="020B0604020202090204"/>
              </a:rPr>
              <a:t>，该算法已经被广泛验证并具有较高的准确性和效率。</a:t>
            </a:r>
            <a:r>
              <a:rPr lang="zh-CN" altLang="en-US" sz="1400" b="1" dirty="0">
                <a:solidFill>
                  <a:prstClr val="black">
                    <a:lumMod val="65000"/>
                    <a:lumOff val="35000"/>
                  </a:prstClr>
                </a:solidFill>
                <a:latin typeface="Arial" panose="020B0604020202090204"/>
                <a:ea typeface="微软雅黑"/>
                <a:cs typeface="+mn-ea"/>
                <a:sym typeface="Arial" panose="020B0604020202090204"/>
              </a:rPr>
              <a:t>采用Dlib库构建面部表情对照模型</a:t>
            </a:r>
            <a:r>
              <a:rPr lang="zh-CN" altLang="en-US" sz="1400" dirty="0">
                <a:solidFill>
                  <a:prstClr val="black">
                    <a:lumMod val="65000"/>
                    <a:lumOff val="35000"/>
                  </a:prstClr>
                </a:solidFill>
                <a:latin typeface="Arial" panose="020B0604020202090204"/>
                <a:ea typeface="微软雅黑"/>
                <a:cs typeface="+mn-ea"/>
                <a:sym typeface="Arial" panose="020B0604020202090204"/>
              </a:rPr>
              <a:t>，可以有效地识别驾驶员的面部表情，判断其是否处于疲劳状态。</a:t>
            </a:r>
            <a:r>
              <a:rPr lang="zh-CN" altLang="en-US" sz="1400" b="1" dirty="0">
                <a:solidFill>
                  <a:prstClr val="black">
                    <a:lumMod val="65000"/>
                    <a:lumOff val="35000"/>
                  </a:prstClr>
                </a:solidFill>
                <a:latin typeface="Arial" panose="020B0604020202090204"/>
                <a:ea typeface="微软雅黑"/>
                <a:cs typeface="+mn-ea"/>
                <a:sym typeface="Arial" panose="020B0604020202090204"/>
              </a:rPr>
              <a:t>结合PERCLOS指标来判断驾驶员的疲劳驾驶状态</a:t>
            </a:r>
            <a:r>
              <a:rPr lang="zh-CN" altLang="en-US" sz="1400" dirty="0">
                <a:solidFill>
                  <a:prstClr val="black">
                    <a:lumMod val="65000"/>
                    <a:lumOff val="35000"/>
                  </a:prstClr>
                </a:solidFill>
                <a:latin typeface="Arial" panose="020B0604020202090204"/>
                <a:ea typeface="微软雅黑"/>
                <a:cs typeface="+mn-ea"/>
                <a:sym typeface="Arial" panose="020B0604020202090204"/>
              </a:rPr>
              <a:t>，该指标已经在疲劳驾驶研究中被广泛使用，具有一定的可靠性和准确性。</a:t>
            </a:r>
            <a:endParaRPr lang="zh-CN" altLang="en-US" sz="1400" dirty="0">
              <a:solidFill>
                <a:prstClr val="black">
                  <a:lumMod val="65000"/>
                  <a:lumOff val="35000"/>
                </a:prstClr>
              </a:solidFill>
              <a:latin typeface="Arial" panose="020B0604020202090204"/>
              <a:ea typeface="微软雅黑"/>
              <a:cs typeface="+mn-ea"/>
              <a:sym typeface="Arial" panose="020B0604020202090204"/>
            </a:endParaRPr>
          </a:p>
        </p:txBody>
      </p:sp>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160085" y="235933"/>
              <a:ext cx="1852507" cy="491066"/>
            </a:xfrm>
            <a:prstGeom prst="rect">
              <a:avLst/>
            </a:prstGeom>
            <a:noFill/>
          </p:spPr>
          <p:txBody>
            <a:bodyPr wrap="none" rtlCol="0">
              <a:spAutoFit/>
            </a:bodyPr>
            <a:lstStyle/>
            <a:p>
              <a:pPr algn="l"/>
              <a:r>
                <a:rPr lang="zh-CN" altLang="en-US" b="1" spc="98" dirty="0">
                  <a:solidFill>
                    <a:srgbClr val="0B2C4F"/>
                  </a:solidFill>
                  <a:latin typeface="Arial" panose="020B0604020202090204"/>
                  <a:ea typeface="微软雅黑"/>
                  <a:sym typeface="Arial" panose="020B0604020202090204"/>
                </a:rPr>
                <a:t>可行性分析</a:t>
              </a:r>
              <a:endParaRPr lang="zh-CN" altLang="en-US" b="1" spc="98" dirty="0">
                <a:solidFill>
                  <a:srgbClr val="0B2C4F"/>
                </a:solidFill>
                <a:latin typeface="Arial" panose="020B0604020202090204"/>
                <a:ea typeface="微软雅黑"/>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fade">
                                      <p:cBhvr>
                                        <p:cTn id="11" dur="1000"/>
                                        <p:tgtEl>
                                          <p:spTgt spid="129"/>
                                        </p:tgtEl>
                                      </p:cBhvr>
                                    </p:animEffect>
                                    <p:anim calcmode="lin" valueType="num">
                                      <p:cBhvr>
                                        <p:cTn id="12" dur="1000" fill="hold"/>
                                        <p:tgtEl>
                                          <p:spTgt spid="129"/>
                                        </p:tgtEl>
                                        <p:attrNameLst>
                                          <p:attrName>ppt_w</p:attrName>
                                        </p:attrNameLst>
                                      </p:cBhvr>
                                      <p:tavLst>
                                        <p:tav tm="0" fmla="#ppt_w*sin(2.5*pi*$)">
                                          <p:val>
                                            <p:fltVal val="0"/>
                                          </p:val>
                                        </p:tav>
                                        <p:tav tm="100000">
                                          <p:val>
                                            <p:fltVal val="1"/>
                                          </p:val>
                                        </p:tav>
                                      </p:tavLst>
                                    </p:anim>
                                    <p:anim calcmode="lin" valueType="num">
                                      <p:cBhvr>
                                        <p:cTn id="13" dur="1000" fill="hold"/>
                                        <p:tgtEl>
                                          <p:spTgt spid="129"/>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75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2"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249295" y="1219835"/>
            <a:ext cx="4923155" cy="1114425"/>
          </a:xfrm>
          <a:prstGeom prst="roundRect">
            <a:avLst>
              <a:gd name="adj" fmla="val 407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Freeform 24"/>
          <p:cNvSpPr/>
          <p:nvPr/>
        </p:nvSpPr>
        <p:spPr bwMode="auto">
          <a:xfrm rot="5400000">
            <a:off x="1300997" y="1882442"/>
            <a:ext cx="1038057" cy="1408201"/>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0B2C4F"/>
          </a:solidFill>
          <a:ln w="19050" cap="flat" cmpd="sng">
            <a:noFill/>
            <a:prstDash val="solid"/>
            <a:round/>
            <a:headEnd type="none" w="med" len="med"/>
            <a:tailEnd type="none" w="med" len="med"/>
          </a:ln>
          <a:effectLst>
            <a:outerShdw blurRad="254000" dist="63500" dir="2700000" algn="tl" rotWithShape="0">
              <a:prstClr val="black">
                <a:alpha val="30000"/>
              </a:prstClr>
            </a:outerShdw>
          </a:effectLst>
        </p:spPr>
        <p:txBody>
          <a:bodyPr/>
          <a:lstStyle/>
          <a:p>
            <a:pPr algn="just">
              <a:lnSpc>
                <a:spcPct val="120000"/>
              </a:lnSpc>
              <a:defRPr/>
            </a:pPr>
            <a:endParaRPr lang="da-DK" sz="570" kern="0" dirty="0">
              <a:solidFill>
                <a:prstClr val="black">
                  <a:lumMod val="95000"/>
                  <a:lumOff val="5000"/>
                </a:prstClr>
              </a:solidFill>
              <a:latin typeface="Arial" panose="020B0604020202090204"/>
              <a:ea typeface="微软雅黑"/>
              <a:sym typeface="Arial" panose="020B0604020202090204"/>
            </a:endParaRPr>
          </a:p>
        </p:txBody>
      </p:sp>
      <p:sp>
        <p:nvSpPr>
          <p:cNvPr id="23" name="Content Placeholder 2"/>
          <p:cNvSpPr txBox="1"/>
          <p:nvPr/>
        </p:nvSpPr>
        <p:spPr>
          <a:xfrm>
            <a:off x="3492182" y="771671"/>
            <a:ext cx="4121302" cy="143065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9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rgbClr val="4472C4">
                  <a:lumMod val="75000"/>
                </a:srgbClr>
              </a:buClr>
            </a:pPr>
            <a:r>
              <a:rPr lang="zh-CN" altLang="en-US" sz="2000" b="1" dirty="0">
                <a:solidFill>
                  <a:srgbClr val="0B2C4F"/>
                </a:solidFill>
                <a:latin typeface="Arial" panose="020B0604020202090204"/>
                <a:ea typeface="微软雅黑"/>
                <a:cs typeface="+mn-ea"/>
                <a:sym typeface="Arial" panose="020B0604020202090204"/>
              </a:rPr>
              <a:t>市场需求和商业可行性</a:t>
            </a:r>
            <a:endParaRPr lang="zh-CN" altLang="en-US" sz="2000" b="1" dirty="0">
              <a:solidFill>
                <a:srgbClr val="0B2C4F"/>
              </a:solidFill>
              <a:latin typeface="Arial" panose="020B0604020202090204"/>
              <a:ea typeface="微软雅黑"/>
              <a:cs typeface="+mn-ea"/>
              <a:sym typeface="Arial" panose="020B0604020202090204"/>
            </a:endParaRPr>
          </a:p>
          <a:p>
            <a:pPr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a:cs typeface="+mn-ea"/>
                <a:sym typeface="Arial" panose="020B0604020202090204"/>
              </a:rPr>
              <a:t>疲劳驾驶是导致交通事故的重要原因之一，</a:t>
            </a:r>
            <a:r>
              <a:rPr lang="zh-CN" altLang="en-US" sz="1400" b="1" dirty="0">
                <a:solidFill>
                  <a:prstClr val="black">
                    <a:lumMod val="65000"/>
                    <a:lumOff val="35000"/>
                  </a:prstClr>
                </a:solidFill>
                <a:latin typeface="Arial" panose="020B0604020202090204"/>
                <a:ea typeface="微软雅黑"/>
                <a:cs typeface="+mn-ea"/>
                <a:sym typeface="Arial" panose="020B0604020202090204"/>
              </a:rPr>
              <a:t>对于汽车制造商、运输公司和交通管理部门等用户，疲劳驾驶检测系统具有重要的市场需求。</a:t>
            </a:r>
            <a:endParaRPr lang="zh-CN" altLang="en-US" sz="1400" b="1" dirty="0">
              <a:solidFill>
                <a:prstClr val="black">
                  <a:lumMod val="65000"/>
                  <a:lumOff val="35000"/>
                </a:prstClr>
              </a:solidFill>
              <a:latin typeface="Arial" panose="020B0604020202090204"/>
              <a:ea typeface="微软雅黑"/>
              <a:cs typeface="+mn-ea"/>
              <a:sym typeface="Arial" panose="020B0604020202090204"/>
            </a:endParaRPr>
          </a:p>
        </p:txBody>
      </p:sp>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135532" y="235933"/>
              <a:ext cx="1852507" cy="491066"/>
            </a:xfrm>
            <a:prstGeom prst="rect">
              <a:avLst/>
            </a:prstGeom>
            <a:noFill/>
          </p:spPr>
          <p:txBody>
            <a:bodyPr wrap="none" rtlCol="0">
              <a:spAutoFit/>
            </a:bodyPr>
            <a:lstStyle/>
            <a:p>
              <a:pPr algn="l"/>
              <a:r>
                <a:rPr lang="zh-CN" altLang="en-US" b="1" spc="98" dirty="0">
                  <a:solidFill>
                    <a:srgbClr val="0B2C4F"/>
                  </a:solidFill>
                  <a:latin typeface="Arial" panose="020B0604020202090204"/>
                  <a:ea typeface="微软雅黑"/>
                  <a:sym typeface="Arial" panose="020B0604020202090204"/>
                </a:rPr>
                <a:t>可行性分析</a:t>
              </a:r>
              <a:endParaRPr lang="zh-CN" altLang="en-US" b="1" spc="98" dirty="0">
                <a:solidFill>
                  <a:srgbClr val="0B2C4F"/>
                </a:solidFill>
                <a:latin typeface="Arial" panose="020B0604020202090204"/>
                <a:ea typeface="微软雅黑"/>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36" name="Group 129"/>
          <p:cNvGrpSpPr/>
          <p:nvPr/>
        </p:nvGrpSpPr>
        <p:grpSpPr>
          <a:xfrm>
            <a:off x="1421775" y="1405253"/>
            <a:ext cx="445482" cy="445482"/>
            <a:chOff x="3401741" y="4254550"/>
            <a:chExt cx="684000" cy="684000"/>
          </a:xfrm>
        </p:grpSpPr>
        <p:sp>
          <p:nvSpPr>
            <p:cNvPr id="37"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59555" tIns="29777" rIns="59555" bIns="29777" numCol="1" anchor="t" anchorCtr="0" compatLnSpc="1"/>
            <a:lstStyle/>
            <a:p>
              <a:pPr algn="just">
                <a:lnSpc>
                  <a:spcPct val="120000"/>
                </a:lnSpc>
              </a:pPr>
              <a:endParaRPr lang="en-US" sz="570" dirty="0">
                <a:solidFill>
                  <a:prstClr val="white">
                    <a:lumMod val="65000"/>
                  </a:prstClr>
                </a:solidFill>
                <a:latin typeface="Arial" panose="020B0604020202090204"/>
                <a:ea typeface="微软雅黑"/>
                <a:sym typeface="Arial" panose="020B0604020202090204"/>
              </a:endParaRPr>
            </a:p>
          </p:txBody>
        </p:sp>
        <p:sp>
          <p:nvSpPr>
            <p:cNvPr id="38"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570" dirty="0">
                <a:solidFill>
                  <a:prstClr val="white"/>
                </a:solidFill>
                <a:latin typeface="Arial" panose="020B0604020202090204"/>
                <a:ea typeface="微软雅黑"/>
                <a:sym typeface="Arial" panose="020B0604020202090204"/>
              </a:endParaRPr>
            </a:p>
          </p:txBody>
        </p:sp>
      </p:grpSp>
      <p:sp>
        <p:nvSpPr>
          <p:cNvPr id="40" name="圆角矩形 39"/>
          <p:cNvSpPr/>
          <p:nvPr/>
        </p:nvSpPr>
        <p:spPr>
          <a:xfrm>
            <a:off x="3249421" y="3173179"/>
            <a:ext cx="4922979" cy="1385819"/>
          </a:xfrm>
          <a:prstGeom prst="roundRect">
            <a:avLst>
              <a:gd name="adj" fmla="val 407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1" name="Content Placeholder 2"/>
          <p:cNvSpPr txBox="1"/>
          <p:nvPr/>
        </p:nvSpPr>
        <p:spPr>
          <a:xfrm>
            <a:off x="3492500" y="2715895"/>
            <a:ext cx="4565015" cy="143065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9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rgbClr val="4472C4">
                  <a:lumMod val="75000"/>
                </a:srgbClr>
              </a:buClr>
            </a:pPr>
            <a:r>
              <a:rPr lang="zh-CN" altLang="en-US" sz="2000" b="1" dirty="0">
                <a:solidFill>
                  <a:srgbClr val="0B2C4F"/>
                </a:solidFill>
                <a:latin typeface="Arial" panose="020B0604020202090204"/>
                <a:ea typeface="微软雅黑"/>
                <a:cs typeface="+mn-ea"/>
                <a:sym typeface="Arial" panose="020B0604020202090204"/>
              </a:rPr>
              <a:t>可行性风险和挑战</a:t>
            </a:r>
            <a:endParaRPr lang="zh-CN" altLang="en-US" sz="2000" b="1" dirty="0">
              <a:solidFill>
                <a:srgbClr val="0B2C4F"/>
              </a:solidFill>
              <a:latin typeface="Arial" panose="020B0604020202090204"/>
              <a:ea typeface="微软雅黑"/>
              <a:cs typeface="+mn-ea"/>
              <a:sym typeface="Arial" panose="020B0604020202090204"/>
            </a:endParaRPr>
          </a:p>
          <a:p>
            <a:pPr algn="just">
              <a:lnSpc>
                <a:spcPct val="150000"/>
              </a:lnSpc>
              <a:spcBef>
                <a:spcPts val="0"/>
              </a:spcBef>
              <a:spcAft>
                <a:spcPts val="0"/>
              </a:spcAft>
              <a:buClr>
                <a:srgbClr val="4472C4">
                  <a:lumMod val="75000"/>
                </a:srgbClr>
              </a:buClr>
            </a:pPr>
            <a:r>
              <a:rPr sz="1400" b="1">
                <a:solidFill>
                  <a:prstClr val="black">
                    <a:lumMod val="65000"/>
                    <a:lumOff val="35000"/>
                  </a:prstClr>
                </a:solidFill>
                <a:latin typeface="Arial" panose="020B0604020202090204"/>
                <a:ea typeface="微软雅黑"/>
                <a:cs typeface="+mn-ea"/>
                <a:sym typeface="Arial" panose="020B0604020202090204"/>
              </a:rPr>
              <a:t>在实际应用中，面部表情的识别和疲劳状态的判断可能会受到多种因素的影响</a:t>
            </a:r>
            <a:r>
              <a:rPr sz="1400">
                <a:solidFill>
                  <a:prstClr val="black">
                    <a:lumMod val="65000"/>
                    <a:lumOff val="35000"/>
                  </a:prstClr>
                </a:solidFill>
                <a:latin typeface="Arial" panose="020B0604020202090204"/>
                <a:ea typeface="微软雅黑"/>
                <a:cs typeface="+mn-ea"/>
                <a:sym typeface="Arial" panose="020B0604020202090204"/>
              </a:rPr>
              <a:t>，如光线条件、驾驶员个体差异等，需要进行充分的算法优化和测试。</a:t>
            </a:r>
            <a:endParaRPr sz="1400">
              <a:solidFill>
                <a:prstClr val="black">
                  <a:lumMod val="65000"/>
                  <a:lumOff val="35000"/>
                </a:prstClr>
              </a:solidFill>
              <a:latin typeface="Arial" panose="020B0604020202090204"/>
              <a:ea typeface="微软雅黑"/>
              <a:cs typeface="+mn-ea"/>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1500"/>
                            </p:stCondLst>
                            <p:childTnLst>
                              <p:par>
                                <p:cTn id="16" presetID="45" presetClass="entr" presetSubtype="0"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ppt_w</p:attrName>
                                        </p:attrNameLst>
                                      </p:cBhvr>
                                      <p:tavLst>
                                        <p:tav tm="0" fmla="#ppt_w*sin(2.5*pi*$)">
                                          <p:val>
                                            <p:fltVal val="0"/>
                                          </p:val>
                                        </p:tav>
                                        <p:tav tm="100000">
                                          <p:val>
                                            <p:fltVal val="1"/>
                                          </p:val>
                                        </p:tav>
                                      </p:tavLst>
                                    </p:anim>
                                    <p:anim calcmode="lin" valueType="num">
                                      <p:cBhvr>
                                        <p:cTn id="20" dur="1000" fill="hold"/>
                                        <p:tgtEl>
                                          <p:spTgt spid="36"/>
                                        </p:tgtEl>
                                        <p:attrNameLst>
                                          <p:attrName>ppt_h</p:attrName>
                                        </p:attrNameLst>
                                      </p:cBhvr>
                                      <p:tavLst>
                                        <p:tav tm="0">
                                          <p:val>
                                            <p:strVal val="#ppt_h"/>
                                          </p:val>
                                        </p:tav>
                                        <p:tav tm="100000">
                                          <p:val>
                                            <p:strVal val="#ppt_h"/>
                                          </p:val>
                                        </p:tav>
                                      </p:tavLst>
                                    </p:anim>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750"/>
                                        <p:tgtEl>
                                          <p:spTgt spid="4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2" grpId="0" bldLvl="0" animBg="1"/>
      <p:bldP spid="23" grpId="0"/>
      <p:bldP spid="40" grpId="0" animBg="1"/>
      <p:bldP spid="41" grpId="0"/>
    </p:bld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mYWxzZX0iLAoJIkxhdGV4IiA6ICJKQ1FLYmw5N1hIUmxlSFI3VUVWRGZYMGdQU0JjWm5KaFkzdFFYekpRWHpZZ0t5QlFYek5RWHpWOWV6SWdYR05rYjNRZ1VGOHhVRjgwZlFva0pBPT0iLAoJIkxhdGV4SW1nQmFzZTY0IiA6ICJpVkJPUncwS0dnb0FBQUFOU1VoRVVnQUFBd1VBQUFDMkJBTUFBQUI2L1R3TUFBQUFNRkJNVkVYLy8vOEFBQUFBQUFBQUFBQUFBQUFBQUFBQUFBQUFBQUFBQUFBQUFBQUFBQUFBQUFBQUFBQUFBQUFBQUFBQUFBQXYzYUI3QUFBQUQzUlNUbE1BVkx2dnpaa3lFTjJyWm5hSlJDSUdYR0wwQUFBQUNYQklXWE1BQUE3RUFBQU94QUdWS3c0YkFBQVpma2xFUVZSNEFlMWRmWXdrUjNYdlBhOTM3RjN2M2hJc0xQaG5SamdXSUpuc0tXZmlreU9uTi9aWkJJRXlDNWhFUjhqTk9NNGZrUkt6aXk3T09aYnNXY1VHVGtqSlhzeVhEQ0V6VWpnbElsWjJsVWp4WDJoV2lTOGZRbUZPU0ltSVk5Z1JCcU5BN25hNVdlTUJiRmZlNis2cWZsVmRWVjIxWDllNzJ5M3Q5S3VxVjYrcjM2L3J2YXBYMWIxQlVQempWaVlkSis2N3hkTG1JNkhFUEhqeS9Rc1didjhpTC9sZXpQNXQyYnNhRlVtcFVlSlQ1cXUzTXR6RGpwbmJ2OFJMdmhlemYxdjJzTVl6cDk0YW9tWnYreEFlbjBINkx1UGx4eTgrRmZXYnF4SHpxWHVCZWRBeGN2c1hlTW4zWXZadnk5N1d1QjVVZVdkeXlha3ZRK0p0dHVzM1FPL2NBdjJnenRoVm5yQlY4aWp6a3UvRjdOR0lQV2VkQUxXdmlLdStrYkdoVGExZHhuNG1tRWRDeGo0cFVqdENlTW4zWXQ2UjV1MlNrQnNaWTMwaGV5cEhyVzNHWGhmTXdZczVpS1djcnBTWGZDOW0xeFpjQzc3cndMcVE2MVlaZTVra1ZUSms3RmlhTjhJWW0wdVRPMEI1eWZkaTNvSEc3WnFJZGNaK1FvU1BnbHFiSkMyVFUxQjZubVNCUi9neFNXNmI5Skx2eGJ6dHB1Mm1nR1hHZmtya28zdWdXaVpGUUk1RGFZZGtkV1VBU1VtR3ZORFBaR1V6dk9SN01XZXZWYUNjdG1UaEF6UXZHOGJteWM0akNLckFiV1NXQ3NaWVRVcnJFMTd5dlpqMTF5dEliaWhaK0dBTXRQcWFzV21LOHdqbWdmdVNrWnNXakxCRm1qVFFYdks5bUEwWExFUTJHdFVhYWNra3BLbHRJa1ZBZ3ZPNFNuUFdnTHRETTR6ME9QWGxSaTR2K1Y3TXhrc1dvQUNONmdwcEI5cWlkQVpBQ2lKeVdTbXNLclZWL2pUdGhvR1hmQy9tdENYRm85Q29Oa216MENlYk1XZ3I0NkF1Y0ZNRWlTQ0ZkTVBBUzc0WHM5S2NRaVhCcUVwZUZUSDVrYkdGb2VLd1FRMXMyc2hOQzl3dzhKTHZ4VXpiVWpSYU5hcUlDWmtKeTgxVm5VY0FhaUNUYkpsWlRqbGg0Q1hmaTFsdVRNRlNxbEVGVE13akdOVjVvQnFHYmpma2hJR1hmQzltdDBaZUk2NjJZdUVCRTdPRlY1MEhxc0hzUEtRN2NzTEFTNzRYczlTV29pV1dGQXRmQjdVYTIzaURVb2lCalEwanQxVGdoSUdYZkM5bXFTMEZTK0JLV28yMENhM0xxeVF0a3kxbGVvQ0dhMVZtTWFXY01QQ1M3OFZzYWxZUjhuRTZRQWVYdUtLemFHeFlWVEU5RFdkM0FKR21ZMGF4b3NCTHZoZXp1RVFCQ2RUNUpkS3VGcVQ3SkMyVERUbU9nWjNJT0lhU2E3cGg0Q1hmaTFscFRhR1NxbEdGR3pOSEtnTEZlU0NBSGNmYmNlb0hYdks5bUIxYmVVM1lXb3h0a2d1amFlcVF0RXppY3o5THNxcFd3QWdqa0M0WWVNbjNZcGJiVXJBVXFKRzY0RFhiSkRtS2E2K21ONERodmVrMGFhZGNNTUFud0ZtK0Y3TzliZGU0dENGWitKdGdYWk42QjZWeGl2UG9NWGEzd21GT3VtRGdKZCtMMmR5dUFwUklSblVTVW5PV1Jzbk80NXYybFdkRmpnc0dYdks5bUpYR0ZDb3BHZFZIQVlJL3RUV3ZSWnhINVc5Z1hHcnBNNm9jRnd5ODVIc3hxNjBwVWhxTjZ1a3JlTHowL1AxQXY5UGF1Q284K1JIemxZY3UxR0c2NWdHQmswLzJrdS9GYkwydGExeUlSalU5aHFmdHpXbWtyRUI5dkcvbmxrdGQrb0dYZkM5bXVTM0ZTcUZSVFk3QlBlazI2c243dytIN3NrODUyQ3ArM0hFYjNhSDl3N2VIdi9pcy9jNWNNRERJZitGZWR1S0xmVlc4bHZuMlpzdzIrUmNxZTNIVExkQnB0blhqSWFwNjhLOUtDVHFQRFNVdlN0N00yRDFMZEZTcFlYTEF3Q0QvbjlrUU5pWnZLbytFbHJuQ0JoLys2RUxsOHQrN1JuTTFEZDN6cktvU2hJc2FNTFUwL09xVkYrQTU2OGp0UWVkUms3T2kxSGZZeS8yZzhnOTBwMWlXeXdFRHZmd0gyVzhFd1ZSRDNWMnNaVVpnNGtQWHpteWpDcEhUVUlKd1VhUG1oMDA0dzhLeW9sVjBIaXZaWm8rd3pRWEluUW83MmJJMHh3RURyZnhKOW5rVUF2TkJlWGV4bGxsZ1lOdXVtYmFwR0JRODdKbTlpbE5odlB0OVh0MXdoODZqbVcxM045Nlg5N3RTR0NOaSs2TnZwY2Qvc3J2VHhMZStuUlVUQkZyNVo1SnBmRmVLcVJpWU9RWTcrbHFFcnFrN21LYzFxcU5KQUFrZXZaOUsxMm9CQmxKR2xKaEl1a3VZOFJXVkVDb1lEazEvQ2xyQW01SGZHOGFzVURoTkM3WE1DUVlaVDBZckZvM1dHdFhxSzBrejI0eWhrUkZIVmVjOGdyVjR2UUgyNTZsaGJJd25tWTZha0pvU1ZaMzhNSEd2c0dRM203Skd1eXlsM1daUldZWEJ2R1dnR2RIUm1nV2p0VVoxWmk1cDVicGkvaHM2NXdFUGV4UDVZUUdPWTVkVUQ0SlBteERRejdDMTh2blVIRmFQTjRSZ0lMVE1sV3cvb25VS1Nlc3NNSXp2VnVQR3dxTzNTSnV0Y3g3QkViNzVzVzBOTmJuTWs3WHkrVXFkaW9HV2VUOWkwSUlIbFdvWmFUQXFQNHZ6SUlwS0gyMnQ4NEJkdjRsVEgvbXFLa2xLNTQrTDlQTGJTV3VPeUErRW5uay9ZbERWV0dDdzRvbFRocDByMU1Scm5VY3dJL2NWU2U4MGtZK0JYdjdEeDFjak1kQmx6eE41ZXViOWlJSE9xSUpoVDV3ZDNPZHI1TGExemdONkRYY2ZoRlZENW1PZ2xTOGtRWmU5SkJKQm9HZmVqeGhvamVvUzMyOEsvWUJPSG5UT0EzVkJWVU8wcEpENUdHamxDeWs5L21URU9Ycm1mWWlCM3FoK1o5aUo3eE5teXRRV3daT1ljUjQ0cjFvUWVySVIrUmhvNVhPUmxWQjZIdlJ6aVdBZllxQTNxdnkyWWNnajdRbXFDaU1sT0FMVVJSQjhiMm40M2o3SjFKSDVHR2psYzFFd0xKcm1OSjcxeklqQnh5NysxaTJVcytDMDNxaUtSaCtWYlgxRERKZ0VSeEFzdzR1MUQ3TS9lVHZiYkpKY0RabVBnVlkrbDlTUVhKTmhlb0Q5QUdLNGpQMHFyMWI4czk2b2luWjM1ZTFlV3VmUlk1dVZKUWh5ZjgvNlZqT0l6TWRBS3o5cHpNM3NhbCswQ3drOWM0VjlkL0QraGNjYTdCY2s1aUluV3ZESVdOb1hTbnJWTzQ4MjJ4eU5ISGVWdmRzaXlnRUR2WHlVK2VhZlgySS9hVXJTRGN5UXZRSjhZK0ZBWnBmcUZpdFIxVmw0MFVRWUZoMFRpU0RhWEZRajZaaWNZVmQ3VFNRbjVIRkxYRXArYy91QjJUbTE0VkhaL0RxUlpXb00yS0o0TUwwdURTYWtta1ZMOUhRV1hqUnluUTM2SWhFRU1HdldyQjdVMlRBSkx1Y3NwT1Zpb0pjZk42RHkreUg3UzlJV1EyT0NJSW10VDdpK21VSmxYaHRhYjFSNVcrcnlhRkR2UEVERVJseGgyZjdzNVdLZ2w4OGJBOE9IRHFmaGJHSitVOHdETm1tVmNCZVlOQmpWcE1YcTdLc0YvU0I3TTNVeGRscFhsOTFrNWx3TTlQS0ZrSWEwSnpPSEdTSW9OTklsaEJTUHdOZGdGNDNONnJKZmtzcTZQSUlwNWM2SWVmSlIrMnd0RndPOWZIRXhlUExSM1NaSERuUFE0M0ZIWHFHbzV5cEx2K0NWYWVNNEd5N1FUSFNaNGd0ZWFVRmJhQjVlNkp4Tzh6TlVIZ1lHK1VJT2xLZUJrenhtbUxiUTNlUkNTTEdJUnk4K0RZOHdITy80N05ja1hmTm1Mck1hSjRQS002ZWVpcGl2UHYyUlowVnVSRFNFZ1lJSGRVNHVrMUkyREN6eVV4azhuT3ZFWEJYTlNnVVVqZ0xkaWFPamFkMDROYjg0bithSHZNUU1uWjUvZ0FwV2ZHb2FRVHpMaG9GRlBxOGVnSW1QQnoxT3pHdnk5REtWVWlTcXk0NmZPSGZ5NUsrZE94N0tOaWRwNURJTmgwNnd3ZkZ6VDU0OGVlNko0OG9PazZCS01aaTEzS0VOQTR2OFZHSXZHZXZZbUovN3pZUi9YcmlwVk1CK284YlpuN2sxZVYxMGV1Z0hzNVk2Tmd3czFZTG5tMGxwMTk3UGtHdFVUQXVnSC9CNlNmWDlkK3JHMzh3Y1A1M1hkUERFaVRzQkRNNWJ1TGVJd1NNaVhySnN4eGd2blQ3OTFmMWdpeXphZ3FLSlJKMDN2RzduQ3pDKzNZOTV0dUdUTFJkcENLTUNHTlFzakZnRW11L0VMRURGeFA3OTdTYnhoNk1iZWZjQVFhVm16QU05NHBLRmU0djlvQzVtdkQxN1A4TkxRei9veDAzbzVrU3ZZcTRpLzA3d3gybCtOcmVaWXVwMDFQN29qVnVtZzVhTEFBWXJjWEhiUHY5QXBwWjRqV2hHMlNKb3VVSkJpN3A4S2I5bnMvQng0eHZjUXN3THk2MjlxMG1yeDlaV3dVelEvRUpjR05veFJxWWo0c05MY3NnM0ZyQ3ZmaWQ0dlBReC9neGFtci9PSXpNOVRoaVk3NTAyRkZpenE0TmtPU2JkOW1UbUgrSGY4WUVvekphdVpoYTkxeVV3ZDhBREhqeXJoWStiTlo0OC9oQUE3T3hDUTIvZysrK1ZQVjc2UzlYbjR2d3orOTBkWUNDZkgzMzl2ZExjbVJpb0kzWlRSR3Y0MEdNOEFBS1R3WDV1eFJlVDl3NW10bWI0Y3VYdkdRTU1RTVRoY05IUmVPMnFiWjBkT01neHNLd05PMWdDVWJwZk1YQ1E3TWw0SWZtNzZrczdoR1Zma0dCNHhjSHRxN1hoTSt4ekFieXRyQVNTckZVOENxZnFnLzlZQ0I2YnNhOU9jSUcveDc2MEFQc0xIUHdZcjFISU04YUYrY0dOc2JXaEkwdHNBTXYveWZERnlycVZ3aEVZbmg2SGhlK21VMlhveENGalBHemtWT1ZBTU1HYnRDZStzRnNRd0pzTkYrNWxkN2pLcjd6NWljRjdiamtRYWkxdm90UkFxWUZTQTZVR1NnMlVHaWcxc05NYStMbmo5elVqbVIvRDhkdE9TeS9sT1dqZ1JwZ3dSQ0dNaDJHRGxIVnpwNE93a21WTEdtaC9BalovMUhCdDhGM05ZRExrb2ZZdHlTb3JiVWtENDdBeDdUcmNkZGVHUC94bk1rbFliMHZDeWtwYjBzQjFzSzREY2UvZ3lHWWY2OE03VlUwOGw4Y2VhcUM2R0wxSU8xMnZSUmVGYU5qNVBieDZlU25Vd014SzlQQ2ZTdDY1aHFqd3NkMVNUT1VoOG5VZ21lenYxalgzZzl3S0xrZkQxaWUrcUFQTGZhL3NWcnZQOEhCejloejVvdDI2YnRIbGp1UHpEOXR1K0tZWCtBckI2OXRvOHcrZmVtSjQyMStqZ1BFN00yTFdzcnJuT2RuUC9HUnFIOXlNVVZ4YVdrKy9oZ1cyS01ZQW5MTTRUdHgraVd2Zy9wUEtjUjh2Z2ZQWUIrTXErQlhZOVhRblB1ZTRNUlFTVmNMNjZWNWUvNkNlajZMR3E4SVV3U3U2eWJ0YkZBUFEyT2NTQmN5bzJ1UGJ5cUY4REFyZjk2WXJEM3dRVjB5WHNoZ2NWQjF1OTc3VzBBTTMwZ0VwN0p4ZmpHVStmcmtOSDduLy90bXpaMTk2SHBUNytUajNnYmY4RzZEd2hUZmc4WlYvWHdJNnpvZmZxUmsyZkRaSzNjdzZONUUzVWdSSFNXZzEwRnVGN0tYMHJSeHd6elhPU0hZcGQ5TU5TZUMxeFRMNlZFODRrcWczclNSVnV5K3ZsUmh3TmVhZXY5RVA0SzFsbHV5ZkRZS2pZdjlxTkdROW53aVlDdE05Q2ZVVXNXQnFTV3l4Z2kwL3lYWXpmQW1kdnBtVjI0aVNBZmZGdk1iVnNFYjJyWUZMbU9QNTYybEhxTk1OWW1mRXpyVTJ6WjdmUGdid05CeUtZeU5TTWZpQW1JQlVneGg0aWdIdzhNR21oTUVJZjlFWkdHb2NzT2lUdDl2MXlZY0xBM2d6WXBhcmo3Z0dqQjJKZmdCalZoN01rekFJd3ZOeDFXN3FKVENqdlcxL2NMZ3dhS1UrQUtabzZaU1ZZaENBWFVod2tqSG96VWJaOEpVL1ljOHc0MHlKZ2FNbGpVMVFOZlVCMHVmaEpBeEN3U1Jqc0JiTGdMNlVkSWdJRXZoZ3huWnRVU3puc1B3MnhDT09rYU5GY2RzU0JuV3hiMXpHb1BWS3hMOHMzb09JcTFkS0RJUWVYUWppQTlaVHN4U05UZWRFZlEwRy85U0UwdXVpNTcwUzBsRVJWcG9wK3dHcXdmR2cwNE11bVhOSlBoay9ESFlwRmlqNndReG14Ty8yZ0EwVDcvakVYTjBTQTBmOUl4dWRIaXpSMFkxa2k4QWZMTVJDQlFaTGlNSGt2MkF1ck1URk5pbG1nZDk1RFFibCtvRlFqMEtRNlFFTWk4U01XYlpGVUpJWm00Wkp4d0I1TGVwSEl2bFJNRkMrVXJsK0lPdURwTUFQenlaSmlEZGdISFV5RGpyUWZwQ1VJQi92QjJQY09FRWV1T1R6V0pZZUkzTXBuVkJyekhnYzZ2VURVQTg4dzZ1SmxtQ0V1UWhrL0JWRXlSK0FzNTVPbURnR2p4QU1HaTZ2bGR3WUdqRTQxT3NIb05jMTRXM3hKZklWeUZuZmlOUk4ra0ZsaWNiczhLbDkvSDlDZ2tGYmpGeWptdVdQcHdaNnd0dkNacTlvVGJOWGkwUVFEUDRxN1FaZ2kvaHhTVndKOG5nM0VYa2w0YTRCK1BRa1owNW1Da3V4UGprR0ZWZ1o0MnM0d0tuRElFejdFcGRWbmowMGtJNTRZUENEeTh0anlmb2tZTUNQd2RkVGdiQitBSXRybHk5UXRaY1lwUHJaQWdYUk5qNjlBaEpIK1VlU3NCMWdNRHlIeHowZmJoTEIzQ2UvU1B4QmFZdUlndnhKR0hYeTZSVmdnTjQ0V21PR00yQ3dxSkhITVJnaEdMUkxmNkRSbEhNV0NkT0JMWnFGZWt1ZHVISU9CZ0hCb09FeU5vMmxscjlaRFJ3bEt6VWh6clJ1NGhPbVBBeWlXRVV3Y1Jwa0xtZm1hTmtMbFRsR0Rjd1QzOXJGZnREOVpNS2JoMEg5RWpKZWg1YXNsVEZiRXpVc0xBOG5EY0Fqdk1BWlJ5SHEvenZpMnlONUdFUngwMkQ5R05TR21CMEdPY2lSLzVrNXduell5VFVTcHF2VTJSUHBUQ0FQZzFoejFScWNJWGFkREthNE92TS9NOGM1eTNOdzAvSFZWQXNqdHc2K0pGSnVHRFRtb0FLczRTZ2ZiMDdpSFVKWWNZbGJtWFNjdU84V1MxdVBoQkx6NE1uMG44dGJhbTI5eUEyRGVnZXZBQmF0ajJkeExOY0VXV3dDbHJEVTQxUG1GcmRVWGpic21MbTNYK0tFUVNWK2QwcGQwdytTZU1mMlcrRWw0ZEhQaENkOFA0bnl6S20zaHFqWjJ6NkV4MmVRdnN0NDBmR0xUMFg5NW1yRWZPcGVZQjUwak56YkwzRENZRHoyNk9yZWxqRytFMmI3emZDUThBMVFDUnlXNTFndkRKYXh4QmEycVM5RDRtMTZ2amkzUWI3dy80TTZmTFpJakdsc3RiWlc1b1RCYUJKY1V2WjRqU291ZW1zdDhLejF2NHk5NXdPZ0ZQYkxuaFh4UDEyc2lEcHZoQmlOVGExZE9nQVpDWm42alhNaGFBY0lKd3lXa3htZHZOY3g2Qzd1UUFNOFJZeUZrVzNPZlk2ell1Rk9pVHVieWxGcld4cUl2NWlEV1BacVBqa3VHRXlGZkpsWjJ2TTdjaTNlc0swbSs0KzdZQ3VhUGplS0w0T1JkMW1DYWhwSzFva0JpSTZsK2JBbEl0MFNtbWJ2RUdYRWdBeERIeFRyYXhENyszVng0ZVhYQkxsbnhCai81empnbTF3K3NFZ2F0czRZL1N6ZUtBaG9rbUtaaEtpYXRIZ094ayt6aDBTdXMrVVVOR1ZEVTVsT0JlQWJGK0w2MVhROTg0K3Z4YXJhR1RIQmg1Wm8vaTJPNWxaNDFuTDZRaDVtb1hzNHo4c3laNWlQaWczL1dOaVZBY3p3YnlQajdPVUd1UHh2bjEyUVpGUWV4N0hIMzhFaXp0bXpqei93SE5BODhFM2VoZm8vOWdtcDB0NGsycUx2b1hrMzYxRFRtclprNFhISGxmYnBpMnZLemlONi8yaVhCb0Y0cGVoWWxObzh3N1BGK1pnb2o5NEovSyt6bDU5anI4ckFDWTdkSk1UWGRxTVhpNWdBeE9XYW9XVGhBL3g4cXJtKzRqeHdJd1NKNHJ0Y3pwWG5SZ2IvWGdiK0ZRMWJsR3BrTWFpbDVmemQySGRkQXdnZ2JKaGV0Y0gvUVZQYU5odUZGcDdjUm9BT0JSZDE5Y2M2bUFkYXNnYmNIWnB4aldsNFIzeHdUN1Q3Y2M4YmNwUjRWWHcwKys0dFFBdS9RdGpSRnBubk44dEtZVldwVFFRZE5yTEtOb1Vld1Z4SVNzM1JCZHJkSnVGQm4yekdvRTNHSVZpcEM5eml5a1RLSVNRYnhQN0FjZ2FiZGRjQlFrYTVFUk8rejRIbXgzU29PT3cyY0U5bjJRNWpEbnFxVG5Mak1GZXhER3d5MmxFdFBHS2lMRW1sZFZUbkVZVEEzVS9MRHpOVkIxWFVFZ1dnZ1JkajVueWxxQlllTUZHR0lrU0c2andRa3lFcFA4d2tZakNiS0FDZHF2RkJ6aXFwclZoNHdNUnM0VlhuZ1ppWW5VZjJZZ2M1QnhRcEptYUlnWmkvNTkvMGttSzVFRTVqTFZncGtRb3hzTEZoNUQ1Y0JXdWdpMHZKTGZ2WklseEpxeEZsb1hWNWxhUmxzcVZNRDlhQmUxVm1PYlFwQ0o0TGsrRG5rN0hYME1FbHJ1Z3NHdlZZSmRkQnBrYnBEbEpkL2NIdGZaN0FzZWt4bnNnOW84NTVEMExtRnFUN3hsb05PWTZCbmNqRDlSakZIcmdDSEZ6T09kK1ZhdUZCeStaSUJiNmd1a0ZFSTRBZGtpN0pSQVB6b0pocFoyMjB5T3dPS3FGcDZoZ3I0M00vUzBxclZzQUk0MkVqZS9LNldNN3RneHFwQzE2elRaSWpoRlpUZ1JqZWMwYzdyWGZ3cWREcjRXeElGaDc4K2VDU1dVV0s4d0MwN3pZekgrSVN0Q2FMN3ZjdldmaEpTTTFaNnNyTzQ1djJsV2VMbklOZWhIcHFPdCtrWk9FZkJRaXNMK3EyaVBPQS8zckhocFkrNDl5RUE4aTRyQXpoN2JlSXZlYjBGVHhlZXY1K29OOXBaYS9Da3g4eFgzbm9RaDJtYXlVRVduVlZ3alJxb1dXUU05SENwOGZ3dEZ5cXBob3BLMUFmNzlQeUIrK2txVU5OUTFTTjdMN0pWUVZhcnVRWTNDTnRvLzdEMTdLVndWYng0NDdiNUIzYWxkQWpScFdWZktCeTF2eDJIN1pBcDlyN24xd1N3UTlSanM1alE2Ums0b2hsSTRETWVlQlQ4RjJINFVMMkxzZnI3ODFtWWs1VkNjSnhycEdaTkFERjg2THBRVTJrWkdLNXhJQXJCSUpGNytZME9iZmw0R2hhMHRCNThNcmxDNkV1SDUzSFNscVhVaEJ1MWRndXluRjQ2QjdiMUhRREhQM29vMEJnNGJOMnZBMmp6cmFtSDFpR3ZiQ1FVR0lRUDJhZzdKcm1nY05RcXJRdGlQUG9MZnluVDN5eE9hL0JvQVZpZUUzbDNGc3FNVWhVTWk5dDN4VjZ3Z2RZdSt5TEhhUW0yQ2lodzZCcVFCSy84bEV0TVlqVk54WHFWN1Z3R1ZqYkQ4d1dYb2RCUStja29pdWYrZkZhaVVHTXdSbUQxY2NBcDlaY215MjhEZ090ODRpdTNGNHRNWWdoZ0lIcGRFeXB2MTNEc204THdGRjU0N1FHQTczelFQYVJ6YURFSU5iYktIOFJKRTZTMzdFUC9EWkpwV1RWWUtQZzg2QlpuMngySHV1dmx4Z2tTcDBSTDRLa1dyWlREYU9GMTJCZ2RoN3dtbmJaRHlKTlh5L2VrWnlVWXpsbUhNd1dYb09CMFhsTXdLN3ZFb05JeXowUnBUanF1TmZSYk9GMXRzam9QT1loWkZwaWdCaU1wMUdLNkhNeTVxZGZsSXlBUzY2SmxFUm8rb0hSZWVDM25Fb01VSDNWTkVwUm5aWDBhVXlZTGJ5dUg1aWN4L1c0S2FERUFKUXd5V2FGcm50emdyUVNSZ3V2SFJlWm5FZDFFUzVTWWdCS21DY1Q0ZnFLVmZXaTBHamhkUmlZbkVjbDdJUEFFZ1A0UjRWaFRhaTJJdTFlRk5sWndtamhkUmlNTUwzek9CSkZaRXNNZ3VBUjhsYmdCSGxMTTZ0NGt0TXpUZzgwL2dEM0V1djZWN2VHRWtzTTRDUFFkMFgveHZNTmIvbkszMTZzRytJUFJQc3hhYkx3VUpvZEZ4bWN4MVQ4VllBU0EveXVJVGtjVi9WTkZoNEJ5bUxRZ2d2RTBFbS9OOFRCd0JLRG9FMFFjUDZFQkw0R3V5Z3BORTFrTWVqcTF5Q2lUL3FWdGdnK2pTdEJrQTIzcGJxbFZCVnF3UlJYZTJRd1FKZXMrUmpKWkxJMlZQWUQxQ1k1WXZPZzFTM1BmUFRpMHpOUmpYZDg5bXNMUEpPY0pRd3F6NXg2S21LKyt2UkhuaVZNUUo1SmxxTkxET29FQUNCZmwvV2tTelZJalk2R1FjSUE1OVA4VVBZR3RKT2hVb2tCREhEb3NhRlJxcExWWmNkUG5EdDVFajZNRW9wUUgyV1JNSmhnQS9pSXlzbVQ1NTQ0TG1Lek1mTTRkLzhsQmxSN08wTkxHSmhGeXVNeE1sVTNWeWxMWERWUVl1Q3FxZDNqYzhTZ0VuM1VESDVtMkkvZ2QvZmFjeGdsTzJJZ1ZOUFdiOXdRNVNYaHI0RVNBMytkN1hTTkVvT2QxcWkvdkJJRGY1M3RkSTAxMTRCSGN1R1owaC9zTkFSQlY3OTcySGdkOGo5RmpUeGxnYnNHS21kZmVnR20zWC8rVWVVYnUwWUpaeC8vYndqby9lUDNkWUVuWTZXeXdLYUJOUkgzeUw2VHBxMFhKaFhvVnhlMGpHV21xd2JXb2xnU0JvZGNNUmhBN0FraVQvNFkvRDhaK0Q3L0JpRG0vUUFBQUFCSlJVNUVya0pnZ2c9PSIKfQo="/>
    </extobj>
    <extobj name="334E55B0-647D-440b-865C-3EC943EB4CBC-2">
      <extobjdata type="334E55B0-647D-440b-865C-3EC943EB4CBC" data="ewoJIkltZ1NldHRpbmdKc29uIiA6ICJ7XCJkcGlcIjpcIjYwMFwiLFwiZm9ybWF0XCI6XCJQTkdcIixcInRyYW5zcGFyZW50XCI6dHJ1ZSxcImF1dG9cIjpmYWxzZX0iLAoJIkxhdGV4IiA6ICJKQ1FLWEhSbGVIUjdVRVZTUTB4UFUzMGdQU0JjWm5KaFkzdDdYSE4xYlY5N2FUMHhmVjU3Ym4wZ2RGOXBmWDE3ZTI0Z1hHTmtiM1FnVkgxOUNpUWsiLAoJIkxhdGV4SW1nQmFzZTY0IiA6ICJpVkJPUncwS0dnb0FBQUFOU1VoRVVnQUFBeEVBQUFDM0JBTUFBQUNmNU00N0FBQUFNRkJNVkVYLy8vOEFBQUFBQUFBQUFBQUFBQUFBQUFBQUFBQUFBQUFBQUFBQUFBQUFBQUFBQUFBQUFBQUFBQUFBQUFBQUFBQXYzYUI3QUFBQUQzUlNUbE1BRU8vTnU1bFUzWGFySW1hSlJESWVUQTRBQUFBQUNYQklXWE1BQUE3RUFBQU94QUdWS3c0YkFBQWFIRWxFUVZSNEFlMWRlMnhrMTFtL3MrdWRYYitkcU5tVWlNYkdVUW1QUDhZMENhbUtZS1pwSUYya01rdWFCVzFEOE5BR0ZFRlZPNXVVYllMQ2RVTlU4YWhxcDAwTGFWWE5KRkMxRkNJdlFoVklrUmdqQ0FVcHdwYW9SQkZDWTRsVUVTM0JaalpseWZQdys4Nzd2dWFlYTg4WVA4NlY3SHNlMy9lZGUzN2ZQWS92TytlZUNRSi9GVUxnNjFjK1QvVGZla2YzbHMxQ2pKNjR2d2hjZTduT3pnYkJDK3pCMzJldjlGZTBsMVlJZ2ZwU21iMGVuR0kvR3dUcmJLVVFxeWZ1SndMamFBZU1UVFhmQmFISDJSdjlGTzFsRlVKZzZOVWdxTEN2dlV4TVk3NTdLb1JkZjRsWDU2aE5WR29rZFpSZDZhOXdMKzFhbG50MUpVcnJTMEdKc2U0VVJVOHg1ckhyTHdJTHVZcGdiRU1VR2JhQ2NTYkhoeE5NNmFlL2ozT0VwWFVjTkhHVzQxTkNmelRHV0kxSGh0amxJd3phUUtvK0JFMTBmeVZ4L2VWelQ0UmFSOXU4NUpFZm9Da1RhL0hJTVQ5aTkxc2RwUW9BWDBxVitzeGpVaGYvbzdNbmxRSlcyV3M2MFFmNmcwQUhjTCtaSVdyaXQ3Z3UrTHlWazJ3eHFaVmxoaW10di9xS3dBbUFuVDBqL1JKWEJaOHVVYW5MN0w5RjRYVTJJd0wrZi84UUNBSDJTcWE0VWNwZVV0bDF0aWlDakJ4US91b3ZBcXVBMm93RUNkbXdIQlQ4Wk5nSkJZd3l0cG1nOUFtN1JBQ29xaGxScXFRL05PUElDR01OVGpQa3pZbFVySGFaMklRbTVuckltSWNEVmx4UTJoUVBUZXVrSG55cFdhWG1JNm5wUGhFSUhJTW1GTlpwZ0p6U0RXQllqZTF0bW02ZHVqK05PaWZ0cEhlVFpDTTBBVTBvajBZcTFiTEtQY2ErS3dpcU5IUk1icWRTOTA2RWQwVTBxOTVrUnpSM0dacjR2aDUxSDFaenExVTV0TU1SdUJZRUM3VWVQRmxaZGRXc3NnaU9kRHA1UEl6MWxnSkZLSzJJdHJUbk1KOXFCVUY5STRVMEw0bXBacFZIZUNUemUzZzhCQjViMHJYUmxQYmNDWHF4SjdMdHdXd1UwUlAybURGbjh4MlZuQTRhUlpiSGd6QTRJUjJ2RmRsTjhSVzdrenVCRksxSnRxK2pnbTJ4ZXZiMmVBUllJR3FSUUF3UERib0haZXBpMWxkNHVOZy9kSVNMeFRpT0dIV0lSdEVMMk9ZYUFWTFc4NTd3Y2pDOG93V0tTV1dsSHpHQW5hdWI0L0VJL3FSQm9rYjE4dERUN0dhNVpPUmNoQ0RjVXMycUlOK1JJYy96ZUVnZ1B2MjRRdVJ2dXU5VHdVSjNUSmluQ2pFY09lSW11cWU1UGFpMU55ZnlRTDRhbXVqbDhjampkODJ2ZUhNaUI2cGNqMGNPdjJPMk55ZnlnVUlIM3RQamtTL0JoY0tiRS9rb1lkZEdiNDlIdmdnSENtOU81SU9VNi9ISUY5R2JZcmdDWGN1cnU5bWI5bWpuTGdDbFhoNlAzYUl6cWRSQTk0M2RTanZNL0hrZWo5M1dmZlM1YytmT1ZSbkQvM04vdDF0aGg1cy94THZheStQUmo5cDdjOElGeFZWb1l0QWIrL3pxaElzbUhEMGVMcUt5YUx3NWtZVk1OTDJKUmpGWWo0YzNKNktJWjhVRzcvSHc1a1FXOXRIMHdYczhNSk05R3kzVHgxSVJXRWYzMUd1UFJ5cFRrY1N0K09yRVJQWGRSZmlQRE8zQVBSN0w4ZFdKVmZVOXhwSEIySzJpQS9kNEpNeUorVDN3ZGJuVmZaOVJMYUI3R3FUSEk3RTZVUis0QmJQUEVIWjluQUY3UEpMbVJNZVA0Qm02Q2RFb0JqZTdTWm9USTcrYThTQkhQbmtWbXRnZUdBcmVuSENIbGp3ZWcyc1QrRHhnY01MZEsza3dLT3Q2UzlNQW5oY3RyakVBc1lkVDVNSWdUYnQyM0p3NG5CajJwVmF3S0RiN0lpaFZTTk4vTzVHS1Mxcmk4WUhPN3hQbVJOb2orRFNPUUhPUVF5cStYTjNKUnY4anFacFQrZU8xbTgrdVZOMUlBb2lKV2VTSWlmSGJibGhLVXZrVVFxQ1RQMTY3K2V6KzJSeHJZSkFkWnZLVHBGTjhMbHVxWDY1ZWFabHNIeklJakRpTTEwNCt1M3V0QXlhTWVKZ1RLenkyTlVPM2ExL0JJVVZ6UE1IL2l5RncwbUc4enZmWlhmZXZkOEkrWElySlJoVG14Q1dlV2wrakcvNmY4QU1IQnlUeGo1L0xtMGlOSm5UeXhuVDBRZXloVkUzQTA5c2lZU1A4Tm9vUEpvZjJaSDk2dEFJSElUYm1zbGlRNjdNYm5uM29VM0M2TGlWclBDL1BPaGptbjllZnhPaXR2N1JQRWgvcGxQN1oxK21hcU1zRnVpMys5V203UnYzVm9EZFlIVWlGWXJxLzJhY0hUOWRFVmZaRjFTVXFKbXpRbWRpUmFTMGwrd3R6bWY0Tm4rbWFhTEwvSlp6SCtFZXJKVHJsdExLenp5WVB1N2JxZEJaSGY2NTBUU3dMVFN6OEVCVXk4ckdBVHA5dDlLZkFReVhGYWJ4MnJIRzZKbFo1N3pSdXR1eGptdVVvOEVpUkxiRDcrMWJmZEUwTWMxL0tzdkU5VGZzOU5pbVFBN3hXU3ZMT2t0STFVUXBaby9RaDYzdWk5bDcrZE1McGY3akFicnpsbDBTRlRzeTRWcXowNFRzcTNRZnVicVhSbi81TTJIM29kM25PblduNU8wdTcyZ1VWVjU5ZHVpYUN0N0J1aFg1R1JGMVY2WWRDZkJyMm9IVjFiLzY1S1VVVlROeWVmaldJWXRyaVl1eUdNMytsMlNLQmtqajVsakh4UVgrYkp0S2QyWXMzM1hUVHpmaTc2VUxsalFpNWpveFdoZnp1QjNTU0Ryd2dzbjRVQ2VOOS9ONi9tbWFMNlVML1k0bUN6ajY3REUwRS8xSzVZdFVJMCtZMUVrdlh0S2lWOWYvS3gwVU9IOWl0ZEJNOG04cjRja1B4V2ZlSk90aXVuTG5ySFl6OUJKSkgrT3k1WTBTcGcrc3RGaDY4QmtkOWYrN2IxMzg0Wk96SDQzbC94TmpiUC9GcmYxdGhEd2ZCeWY1MUtDZDZkOW4xSlhvT1o1OWRsaWFpbGNGeDhTMlZjczI1SjZvY21EUDA5UmNoeHBoUzJzVEZDenlMc1JzdjBxVmlOV0xXakRjL2VlN0o5eEJmeXVzN1FvcTRoMXJaZjRiMHhoM25tdmpTT1hsMmVoZThxakNTcVM4ODRjdWJGQ3N0Q3hYcUhQNSsvQXhGeDV1UXVHNXFZcEhzS05qdWVkalBpR2g4emo0N04wMGNpM3BYcUxiNjhLZHlFeEhoTDZUNmxENkVxSWxQZksyQzZLS3NLV2VVTzZ2ZmRpY3kxbVNHdnEwemRya2hZdVhLeTFNNEN2cFZFUnVaQi9rckxSRkovQit2c01zYklyVUV3clVJd2JJeXYwYnFyNkIxdHlLWk80OU1zRzR2VWNQOGJEcmJaL2NvYWhDL3VnMzFBRzZhNkZCZHlnOHJKanJJMzN6b1YycmlmWnpTZVRnek9MS0tWYTVhRzdNaWpCOUVxNUR3S2U0dkkrbVNpb3l4aHdHYzFBUS9GM1JHWmNYdjh4YjZFeFVXV1V3cEc4Uk9zZHY3cDRtYzhicnpHajJrN2JNTGdVemlxcW1xdUdtaVNRTTJDWlVYZVhIUHFnZ2RKbVhQcTBPOHV6b1BBWHMvWVlTeFZJOS9Ma2lidUI0M3ZBdmRmemVhSUNYV1RGNGs5SmJJYWk5K3ZNWWUxYmVzV0J0Q1doSFduVWQ2ajllbENrMDFnbmJOK096K25QZlkwWDhQNmxmUlNSTTRRUTI0YnkzcXA2WmR1V3M2Rml4Z2pKM1MwV3BNRThoK1UyVkdHUWxjU3d3ZFM4LzRteVRKOFhZYlRRd2h2S0xrUk8rWWRFY2NjZEJ3dzFDRVZoa1lUdnFsaVp6eGVraThOdTQrT3lkTjRLWGZESUxtSlYwN3F0Q2FqdEh2djFoTGVzRGhGWk9IMEpqcXAva3Z4VmlNOU8wQmQzQkpjcExUc0ZrN1NGQXRzWWNtWW8wZ3VOcHVJcVB5OTVxRTNHcmZOTkcycW13L3N3elA4NW9VOE5rNWFXS01saXU0VUZsTVRCTm9NeGFpQ1UwRW9ZWTd4dGdHNDZhcHhuSzBTZkNPelVVVGdIZkpTTUZab0xiWTZNckthcjgwTVI1UnNGMDZENlB4MDcyQXo4NUpFM3dqeVpEVmI4UUFEZVpSOVJaL0F2eExhcUxORjV3b1A4WTRDYjRaU3VjWGpUZG5WVVRjSVN1L1RXRHdpWjEwdU13WWQxNlNrQVZybU1EWm9kYURSb3NxR0h2YWRMbHBuR3FGQjNtT1Bqc25UVXpRSkhaNXpwUVlBNVFHQ3RQcEFMMW83eFJNNjhPR1k0dzBnQnZuMW1yeWgwNlFsSytKdGlHU2o0Z0JTT3VtcWVmYmxJbm0yNUpFdTd1RlpxYWVJdWhGcTE3VGNUaFM2SkhrcEltZzNnMU9XR055L05YbWR2ZU1LaUNwaVdGOWNuQk1FOVFLTkdSQm1QeE1DcTl3cmlZdzA0MFA1ZFE5TGNubnFVUS9ibWoyUnhQRFBVK0VvMnB1S3p3Y2ZYWnVtcmdXQjJ6K2lKS01ld3pRWUJJbDY0bGpVaE9qMnFVZVk4U3loM2xIZ2JxWWIxZ0Y0UlhPMVFRTjVTMkxoNEo0QnNrSENSb1R5dWtrYUNtMThMWGNhN3dlcmVDUlZwVE1xdFVCcTdTVXU1c21nc2RtZjhwbWpnSEtyUzQ5S2ljMU1aR2xDWHFkOVd4cEZlRk51eFFLenl0RXNidkVxcDFOMW9GaGFjY3BiTkpRd1lnbUp2dWlpWjdqOWZlU0l2VGFEdXE0Rm4rOHRMaWpKbUtzY1UyY1JNbDZWRTVxSXRDMWp6UFNJeTlKNGVCTElCcHM1V3NpdE5xamVrNXNuWk5Rb05scGE0WnloL1N6S05xZDNIdU0xL0pYMUdqSm1WK29ja3NHZTk3NnB3bU5Zb29tOU43Yk5FMnNpUWZFazFpanQzcm9rN21hb0xFbTh0WVRLNVZUNHpLUS9Ub1B5SDlqYnJqWUxDbmhyUEg2K3Z2ZWo1THAwaSttOGRuZEd6V3ZlYXlnaloxNGxEaWcxQ2IwZk1uV3hKTlRuRmNiaFhGR2V1WkxRanoxUGdsRUFlbXJzdlNzM29rTTlaWDRFOUlBSkpvQ0ZLeGZUNklxOTBNVCtQR241K1BYYytkdnZ5bEVzZkxTdzJaSCsreENsV2ZmYStyUis5TW1xRE5JSFNka3RkZlhaSGt4VFdBNFZiMUlzSXBnQWxFczdPUnBZZ3Q4VXBtcVVyZ2pVYnlWTkJUWjJXSmJvMFc1aytBNmhPWmNNMHB1a3daczdyTjdOSVhGK0R2N280bEpsS0h0Z3JyVlBxUW1QbmhXUGxkTUUzenVKTE9vZGpaa01qbFhFOFRYa3NUbWhvZVFUYUdpcDFFaVY4OGVESEhSRUhXSWVaZXFNVjQyQkMyZlhWWmgvZE1FZHoxU01RQkI5VlR5TnhoTTRURk53RTJyTzlRUTRaYWhWS0V3cjAwQTZSUncxNUc2d1dYZ2NXeFRLUGlta3J6eit6U0U1MTJiVWp5MGhtQXo1UjJMbGQ4ZlRXemh1VmFVWkZSZGFTTFJGY1EwUVgyODFDRDFJcEVPWFlwcjVtaUMrSXh4cUo2QlcvMTRGM0V0Z09CaG5kNlh3Tk1RbVhOWnRpeHFaZnZzc3A0QS9jTlNWbDUyZWd4UThtWWJVOERTUkdKNGpERk9nMCsrTGJRMGtZSm8wTjZXajVFeFloT2ZucWVZSjk1QzhpS1AwaGptTnFNMzNIME1KWHgyV2JMUlA2eGs1V1dueHdBTlFoc05TeFBEOGY0bXh0ZzB6WWRjVUtvcDJRVy9WV29xeTdJanZzZzBWVEJQSTFtME51b0JHZnZjbEMxMEQ4TUpuMTFxMlZkZDk5STY2ditScDY1S3pjNU9qQUZLSTVoNEFZbkYwc1JXYjAzUWdGMlRwZEJFT0FWUm1ZdGJScHNnUHN0THJPZ25rU3dua2lHQ0dDdnVicW04dmIzSGZYWnBwZk9aQzMvTW9qMVVUQk5ZbWVsdTZoS01KckRPMzlMSlBCQmw3RmpnRTNRcGlCcjJERTFZa0J0YThXdVlVdHlXcUNMcmZxRmxVK3hWT082elN5c1h6cFBaaXcvY2VuRzJza3ROVkszbEFOTW1TdDlCZXF6eUVVMmdpKzgyMUlPdEFpODlFVmFKOWoxREU4U25yU2hEYnpVeE0rZnNmdEVRN0YwbzVyUHJiOEVSUUlNWDBmWmJwb0E2c05HWGxVNFVObU01dEVkU2VuTlRFRFZpTXpSQmZNS2FOcVFJMGF4TURUdHRoT1gxd3hFaUdTbTk5RzlaVnl1TmZqK2wyWUFHMzBJdDE2eW5jOUpFNmFYSDBDTCsyckIxSUNVRlVVT1FvWWtNUHRLRThvUlp2WERxZkJhZGE5YWxIUWZtT2ZaWGlEVHhnYS9TOWN4OXRJR01iN0ZUandoTlhLSHRnWHpiWGt1bGlqc3g2dXNIRzFibUFwSjNvZ25pZTlXU0k0TzJKckRMMTF4Mm1aSzJZM0xqSWFYTVpBSDdKQ1VDYUh4VEpUUWgrNFcvU0IwbitFYk5DNmh6NURmRmRxT0pGQTJTSm94NThnMkRjTXFzd1A2OURVUElRNC9zRThBekg4UFd4QU4vMElyU0dVMWdRaHZMSThZMVRqNHh6OWh2V0l3ZDVLUWdhaWlLOVU0MFlsc3Y5T21mUjF4Y0cwYmtJUWdSb0hOWjliQTBNWjJ0Q1d4bloremRSc1lXUk81a3hPNms4NUVtMUlqTkM5RzZrTjRWVS9LQkRybHE0a1FQVGVCM0tPMXRzYXZwaUJxWU10b0VhVEJsOWtzK2pwZ1RST3JDYWlsRytJRU51V3BpdkpjbXlGdGxXc0ZrT3FJR29neE5FRi9LRENjMStTc2hpS1dMMWdnKzBDRlhUZlQyeFpMTHFLVndvTzRrQlZHVm5lbnRvSmMveFV1eWl1UmtVeUYzWVhhM2FzcnFHU0laKytEYTVnL3BxZ205UGpHOElpcEhqR3VxbnJSaXAwZWJMQStnSWs3eE81MXZJWk9hU21SQUVBd2RKTCtxZVhVQU8yaDd6d3MwWlhZQUl2YkRWVXdUZWxPSFdyT0thSUo4aGZxOXBkZlZURHNORGhNTkdVNzJUcnhCa1VTOUdHRFkya2llTVZFVndtbE1hUzFJWlR2ZElYay9YRHZVUkxzbUtoblZSTnNDUDJ1bDZLU2E2eVEwVWVKTGRkeUFUaUk0RDdCa080eGtibGxGUmpMY0kvdEJEWGlHZ3BwNFZsWndmazBFb3Byb1FPQ1VnaUJFcEtVaTVqNlpxWWx4c2NRSE5yTktwZm1xU0wzRVk1L1NhUlNnQjRna0hQQUkxV2N1cXc3b2N4SWRkMTJnRXZFQThnTzlXRU9KV2RmWXFSUitYOTJXMFVTYm9FL1ljRFhCdDhSRDlqOGtDaVdQUjJldE5EYTFiTUlESGk2c0NmWFdSdHZFTkdCWlVsQ3NJcktpSXVhK3NDakRDVTJNQ1l3WHdGY3o5Q0pFZlpiSUxzY0duK2JobXNZVzFjU0U2b1NTbXREZ0U5THEvYmVBMVI4TEpEUXhKQ3czbXNZbStHaTNzNWdNbEdQRE9SVFhzTVFmOUdCUlRZeXFYUnRSVFV3Q3J6bUZCYjNHZWlhbEVySHV0Q1REQ1UwY0UrWUhyVk8vWnVoRmlOU3p5SVBsMkxDQXByY1JwejdnNnhNYXduaTk2c2x4UW55YkRNS2tKclkxZTFWMUtEb0ZnWkxxMTVMMnhKYkFuM3IrV0EvRTk0ckxBVHUrdlFUYTM3UUxRUGlncjA4VTBjU2tjZ0VsTldITXJ5MUFHZ2NwMEswcHFZbGw2U3BaVHVGcmFpT2pyTGJ4U1BpaGlaWU1xbHNIQWpLdTZIQ3ZHUGJSdldqdnRLQzZqNlFtak9lSit2YVZlQ1dQYTA5R29uY0twUkxKVHhMakkrTkVDaTdIaG5Ob0lsN0dRVitmS05JbTZncnZwQ1pFWjgvQkNWTThFUjFsVGlUYXhMamFQVWdEaktZU0tGdEtMVFBUNmloejJsNjJFTlFIK1gvQk5qR2hrVXBxd2pJOTBEM0ZKanBCRUs0cG5PSnRZa2pQbU5ZVEF4TWtkYWNFWXpubUhPOGtoM2RWd2tHOEY5VEVjUTFhVkJQVXI0akJkclFGR01qMWREWUt4eWsxL1UzNlloZjBaamRhS1cxRStFTFR1ckRIUnVwRVVNenJ0eUxDY1ZBakJUWFIxblBWcUNib05SZTlkbWVGb01ETHJRWVVpVXpIekd0amJRSkRRVTBTbFFDOFBDQkhwRkRuMUpDWjBFUk5Cdm10RWxlMm5Ybnd3bFRWeGF6SHJzYzdDN3pyNmxVblJoWG1uNm5MbWN3eVQ3UVI1TkpITE9LWUp1RGZYbEZQOEhScy90dXhsanFnQ1dzb29uYlhVbXlINFU2TENZdFpGYW5HTmJGc2ZCcFJUZUNUQWVtbmF5NXhhZkZHOGJSbEtGQWZwTEVQNkhDVk5mVUU1T3V1cVlnNGVXMUpSV2tINENVVklkdEJUYWhOMmtFT0VTcmJXUlVBTEpGcCtEK0JlRU1TMDR0ZE00d2hvaHpkVUJEUVNQRzR5UzdiaHhXUjJheFpTOUNaQmZDWEkwVXUySjBjYWNKcUZIWGRVWnBpRG5Lb2plcDlkeXE5QmppUXorNEIzdloxTzk1QjVBM0RSOUVaUlBVSDJ5OWkwbk5KNTg5YkdpM05nMVpOU0U4M0VkSHFCVDNpNzFKc2NIOTBOMVdFRHAvNkRQdHBGUjAycDI2cHBJTjdIMVBuQUY0K2MrNGZZOVVZZWU3OGV3Z2o5dkpuK2FlWjU1NjRsVWY1c0Z4KzlwTmkxOUZILy83WmhtQWtueEdOeWVKTWYwcWJ4MnlxUVFGY2orcmU2RTlWbVdkKzRmbm5uenQvbXhDNnlhbjRQem9WWUVsRUo2cXhkdFdkcXJOZkZIazRaVkNmckNKU0R2TC9hUUVELzI5bU5xSkdmQUhOeWxkQmJpWk1xeGp1eWhLYkZ5WkVXMDk5NkdqTTdqM1UzRTUvbW4yL3dxbGpzWnFnM1NpL0I0TCtqTWdubW93OW92aHdMMFBWVVBqSE5pbHZQYktWMnFJNmtNSHA3bzEwYml1dWl4VlhUWER6YmRwZ3FEV0JMeXpRclZ5ajU1eEFDNnJBS2FYbjc3QVhuRHNXcXdsRzRQdGpwTC8zSTgvUUFaQy9ibWR3YndmMW1BOSs5cTdRR3VWdG1xTVdIbmxLMS9pNmxncWVBanF6OXRBUjZKTjdmOHgrNXhWOTl2MnRWY0NOcXl0N0lrbFo1b2FkeXZ4OE52Ly9hODQzZnp2OStyMDlmS3FKMzduUWZXY1VjenJOdW5zTDcydUtQQWcvemZxR3UxdFJuaEZoSzVaKytZN0tsWjlzUlBQMlRTeXJWemNHNnI1NTFFUCtJR1NmcFYrYmg3em0rNjE2azFERFJ6L3g3YWV1dXVyNlpRVGZoOUJYLyt1K0pvTFIzbUsvUGZmaGU1NEZjeUQ0RnVCWEZadzNRWlhrNzRORm9HbnMwcmJsS3hwTExnc1A5am04ZEhaWjkwSk5lMTlGeFZxOThTanRBUUpseTZsZk1XWXZuRGlXeDJ3UG5zTVhNV1FzVzFxQlg5U0lXTDlQcE5OOFlJQUlUQnBQSjNtanorcWkyc3JscVZOOFlLQUlMTHlweFpObDBkQ3g5cllPK3NCZUlGQ3Y2VkpvRlVhUDNzRzY2YWcwaFE4TURvR1N0ZEt5R3RuZk1sOGJYS2xlY2hJQitma0J6MmhIUHBrVlAwK2U1UEFwZzBGZ3lKcXJObTF6SXFoZUdreUpYbW82QXRQV0RDbGlUZ1NWalhRT256b1lCTnB6V2k2WkV6TTZGbGlEdDBuMG9ZRWhvRDU5UXdGUmMySkVmWFl5c0tLOTRBZ0NzeVpHNW9RWkcwYTgyOGxBc3hlaHEwd2haRTYwVE5Tc041czBIM0pENE43Wld6WTU1ZW4zVjI3OGdodVBSUVZ6d3ZkSUZoNDdEdzZ6aXRqdWlkMGtWeUtiRDkxa3RxM1ZDVGNPVDVXT1FQTTNzZUc5UmovLzl2Yk5BRnVJRUN4ME5lMk5wSVU0UFhFRWdWRjhQM09NdHVHS2hZWFZ3dHVoWVU1WXhrVkV0bzhVUWVBWXR1SmhFM1l3ZExsRmJKZ0piZExkK1lxWkU4NThuakNPQUIyb2dBOFRHdFVhejhIdTZKVTRTYzg0bVJQRk9IcUtPOEtaOUJrL0dzSjV1ZktENzBObUNxRVJOU2NLc1hwaUc0RVNlU2ZvMjVJNWtZcVA5dFZXYkpzc094d3pKN0lKZlU1dkJFYXBMVmhvb3Rzdk52NTZjNkkzd002NXgya1BMdEFVVzNIcEE1MkNtdkRtaERQV3ZRa25xUVVzNk02Si9IbmJ2VGxpdWQ2Y2lBR3kwMmhuQnB6elp1cUthZFJpSVZuZW5DZ0VWell4LzltKzBHeWh4T0JkUzFDUFZ0K1pTSk1KM3B6SVFxWm8ramRhL0FlNFgxZDhrMm5mTUtFSHFpbUMyTjJiRXpGQWRoV0ZOZmVHRXRDSmZCOHJVdW1yWkRXaUt6cDE5K2FFUXFJZmQ0d05lcFRHa0pFUVNWK2tteTEvMFd4ckFoek44TEVkSUhEU1RKMENhOGpRa3BDZlBMRkg1bUlDN0Zjbk5GSzdEVXlic1FFRHNMVi9SZ3FtSGlpclRiVDk2c1J1NGJmNFlVNXN5Q2dHWUxQaFZaSFF4NDE2SUZHSjhqNmZQWVRFS0gwMEh3R2dxWWd3aVUweEo1Wk5vMUdFNmg0V3Rja1ZvNytuSUdDTkRlajIxNUlVRTNmZGswemtLWFRLNTB4R25rOHVpZ0RRMU9ZRTN2NVdFWDZhNEs0VVlmQzBQUkN3ellrd2M1S1VMZ0FUWUd1elV6cU5UM1ZGd0RJbk1IWFN6Y09KblNhNExTZEtUNVNQQUVicE9VbUZNdy9KTnp1dUQ1Zks0NTcyNWtRZVJBWHlnZWFhSk1jclRsT240OG1aYklZOFRJRDk5c3NNYklvbmQ0dzVzU1VPLzlJL29KRXJiTjZiRTdrWXVST3NtOC9rRUd5QmNiM215aDE2YzhJVktnZTZxcGt2U2NzaWJEaXdFWWszSnh5QmNpTXpuOGxoNmtUZTd3bG5uNTQzSjl3Z2RxT0NWMG1keUljZ2JiR3hQNkxyTGNPdlR2VEdwMWd1WnE1cWh4TTBzUTFtdnJidEpJUldKemFkS0QxUlBnS1cwdys5RTFrVzRhVjhMa0dCU2F6L3JzNFZyRnk2U2V2VWpRbzVrZVFQak9VeUJzRlhvQWoyY1FkQ1QrS0N3Sll4Si9CVHgyZ1R5L2M3c0gzbmsrZWZ1STBVZ2JOVW56ejN2SE1yY2hCOVpFbmFWZ2R6SE90RUwzUmJEbGlFcEFOemtZL0VYN3RFb0dNNS9VcFZkc0Urcno1YmRKM04zbmp4QVp5RmZPdkZpN1BHY1pYTjRITnlFUmliWFRNMDVkdTZYelN4dm9mK0QxVjBOdUI5NkVVb0FBQUFBRWxGVGtTdVFtQ0MiCn0K"/>
    </extobj>
    <extobj name="334E55B0-647D-440b-865C-3EC943EB4CBC-3">
      <extobjdata type="334E55B0-647D-440b-865C-3EC943EB4CBC" data="ewoJIkltZ1NldHRpbmdKc29uIiA6ICJ7XCJkcGlcIjpcIjYwMFwiLFwiZm9ybWF0XCI6XCJQTkdcIixcInRyYW5zcGFyZW50XCI6dHJ1ZSxcImF1dG9cIjpmYWxzZX0iLAoJIkxhdGV4IiA6ICJKRlFrIiwKCSJMYXRleEltZ0Jhc2U2NCIgOiAiaVZCT1J3MEtHZ29BQUFBTlNVaEVVZ0FBQURvQUFBQTVCQU1BQUFDVkFTVzFBQUFBTUZCTVZFWC8vLzhBQUFBQUFBQUFBQUFBQUFBQUFBQUFBQUFBQUFBQUFBQUFBQUFBQUFBQUFBQUFBQUFBQUFBQUFBQUFBQUF2M2FCN0FBQUFEM1JTVGxNQVJIWm1WS3N5M1praUVMdk5pZTkvNkJYRkFBQUFDWEJJV1hNQUFBN0VBQUFPeEFHVkt3NGJBQUFCdFVsRVFWUTRFZTFVdTA3RFFCQmNjQUpKREU1SFM0UkVUY1FQbUlvMmFaRG9qQkFmUU9jT0VEMkNDaW1WM2VJbU5GUVVvVVowTkhUa0N3anZBQWxaZG0zZm5jL0dibWxZS2I2ZG1YdnNlSjBEQUpoYXlva21pYkNJT2ZIS3FwTWo0anVySkE0UDF6dEJFR3hUT2xyb0JHZW5POHVVZnBGWVF2dzQ0VmtBTTBROVJpbFVvclNNNDFnRWc5UjJyTUk5WGxGYXgydEJsRWxkRThBS0o3WW12aUlRSlNoamcvaGVXSGc0d2FQNndvUWYwK0UyZUM0Sm13cVV3RUFxcDRSYmtuQVExVVlHRW0rT3BBaUR5R05FelBNaDNTZXBWcW5rWFlrcXZNeFdtTzBlU05YOHByVFhrRml6QzNNdkFEV3VMQTZMMXZvQ2dFVkhHbU1Kd1VPY0tGU25KcGkwWG9TZHRBdGVIOENpbndnSE1USFhhOU81dnRDQTdYNHFWRTBveExMZHZsSlRtZGJkbEFiQWRwc1pWaEJzVjVrWHJCZzl6YTVneFdnanZvazhPenFhM2JTdTIwMnAvM1lUTDZTNHUvUmZMK2p1TEtuNTNlMFdkcmRWMk4zand1N3VheDl6d2d5bk5TcXFuK0lVcER0TlhWV0tqck8vc3VzVTJxV1BPYnlzTStVeXdZYjRzdjQxcWl1a1B2dFpiV2IxYnVPUzlxVVlYbXdlM2VvenVLL0owSHRzNHVUQmRXOG9YSGR2Z0luckMrQUhqS2xNMWdOMUhsTUFBQUFBU1VWT1JLNUNZSUk9Igp9Cg=="/>
    </extobj>
    <extobj name="334E55B0-647D-440b-865C-3EC943EB4CBC-4">
      <extobjdata type="334E55B0-647D-440b-865C-3EC943EB4CBC" data="ewoJIkltZ1NldHRpbmdKc29uIiA6ICJ7XCJkcGlcIjpcIjYwMFwiLFwiZm9ybWF0XCI6XCJQTkdcIixcInRyYW5zcGFyZW50XCI6dHJ1ZSxcImF1dG9cIjpmYWxzZX0iLAoJIkxhdGV4IiA6ICJDbHhpWldkcGJudGhiR2xuYmlwOUNpQWdJQ0JjWW1GeWUybDlJQ1k5SUZ4bWNtRmplMXh6ZFcxZmUybzlNWDFlZTI1OUlHbGZhbjE3Ym4wZ1hGd0tJQ0FnSUZRZ0pqMGdYR1p5WVdON1hITjFiVjk3YWoweGZWNTdibjBnZEY5cWZYdHVmU0JjZEdsdFpYTWdNVEF3WENVS1hHVnVaSHRoYkdsbmJpcDlDZz09IiwKCSJMYXRleEltZ0Jhc2U2NCIgOiAiaVZCT1J3MEtHZ29BQUFBTlNVaEVVZ0FBQXY4QUFBR2JCQU1BQUFDaFdPTEFBQUFBTUZCTVZFWC8vLzhBQUFBQUFBQUFBQUFBQUFBQUFBQUFBQUFBQUFBQUFBQUFBQUFBQUFBQUFBQUFBQUFBQUFBQUFBQUFBQUF2M2FCN0FBQUFEM1JTVGxNQVJLc2ltV2JOZHJ1Sjd4QlVNdDI5aHMwNUFBQUFDWEJJV1hNQUFBN0VBQUFPeEFHVkt3NGJBQUFnQUVsRVFWUjRBZTFkZTJ3c1Yza2Z2eC9yRjVXb29vcXlMbTBwRFJKckJPR1BHN1ZyMFRRRjBzcFdpNkFWRDFzaW9oQWsxcUlWUlVoMFRaRm9vQkpycVNrcXJZUk5VZ1c0Q05ZaU5CSDNRdXhLQ0s1YXdBNUZOS0FLbTdSQ0tWRzl0eUZjd3BMNDlEdXZPV2RtenB3NXU1NlpmY3gzWk8rYytjNzc5ODE1Zk45NWVWNi9tSStmL3lyTnlyZnZhdDk1M0M5NUtsSStIcjdSSUt1ZTl5aDUvQ1hreVNJVnZGL0sydGlhSXovenBzZ2RucmRMbHZzbFY4WEp4d2g4OVlUc1Y5NENSWjRrLzFlY2d2ZExTYWQvN0hsTjh0cW5hWDVtc0ExS2lTMFBrMFRURmtsVk4ya05hRzdUMXdseVRoOW9Mb3pBVVNMK2hDenhWSGEzdkJJaDdYMzZOa1hJaFpQR0NDZ0NaUWNHckhLb1dpdmVDQkZ0L3ppUjlZSzc0VyszQ0V3REE5cGZqNWpYMy9PaWxzK2E2eXp5RWpRNk00UnNzNWRwY3FQYkZERmNBSUZTRTNEZUNwRGt5MHZmSTFqd0RLT01mWklPZnNnS2U1bkZUbGpDZE5GbkdWQitOaWFTK1hjekZyQnhEL095S0hHdmtwL0VoRUZ5aHdpTUE4YnhJNXFYTXc2d2ZwZkdlMEo0YmZEcUJNYWthRkpCZ0xiMXk3RXhUVkJudjRtcWs1OXpudzJ5RnhzazJlRjFONWFTUFJYR1J4VVFGdCsxcWN3dzRDU24wcUVocllRcWhibzFvd1RyajRiZEJDQXN1bGFOcXF5djBQb0lpVHVFT1ZZK09yVnRFUExUVHNNTXMvOEtNR0RUVXNBMTBNQnhNMGJJSWJOTlgwZ01xQkhzd2dXaTdERUxESkFRNjNScG4vTFJoZytmOThjSDFnQXlZTndUMHNNdVhBTm5IZ0NSNmdhTnJLeDE2VG9xeDBzYmRPUTY5WVR5MHBHdFFjaE9Sd0dHM1hNZEdQQVpTeUZINVNocGxqekZ2ZFZvWjd4NDNSTEc1blRwUXZYSEZ2T0F1bEYxaEJLMkRJVm9pY0ZuVlF5WFFDY0huL0RSdHNHckUrazV2Q0Z6OGxzRVR4WjFCQy8raVJCN04wVGJEVVBURmM5ckxCVUJuRnpLV0lZcUVLZU9vQmtZRjVxM2loQy94bWxmTUI4dlArZVM2V0ZLeEs2TzhHQWFBRDU0TUUzUkdiRDVzQVdMOURaTTRPUlNGcXB2V0xha1ZObWhqdEQwSHpKUGM3UXozbDFtZHZ4SkE0RXFNTUQyUWQ5eVNGT1prMktBMTdyaGplS0VRQnJJaXppUzFCSGMyNFEvQzNPSnZFM016S1NZaVVKSGxhU080T0RjL0dJSjBrZmI3NWRXZkthQndCVm9nMnpxaURUU3dEZ3NDQ1NxSXl4aDBTa05CT3BRQld6cWlEVFN3RGdzQ01CMHUxMGRZUW5ia2RPMTVyMG9RUnNRUzFSSEdNSjBRL29PK1p5YzJPOG0rQkNIT1lJcVlGTkhwRlAwRWZJNzNzWkZwalBUeVVZL3hwS2tqa2duenljZzdpM213T2gwY3B0dkxFbnFpRlJ5MHp6MHZJVjhPcHRVOHB0bkpGVm9nN0plYlRWT0ozUVcvU25PUEl2WC8ybTVxU011Vm80VE9yTno0S3VVTGhiWjBJVjJVMGRjcU5nTnFsVXQ0OUoyTTRqWnF5UG0yYnhDQlpzZ013T3lWMGVNczVubm5DUStjeUg3bXJvTDNYQ202b2haT3VjQXN3cTJxWWUrUmlqanpHV3Vqamk1RGlXQU5SajBvWnMzZjFwL0s2NDljM1ZFZlJYQWhVRVFmV2dHRmxtZ2VvamhrYlU2NHFZVlNLWWVXZGdMYXlQWE5YNFUySnFMT3FJbDF6ZjZRQzlhVjJmNzNvcGdvZXFJMVd3TENpdXN3MnZUeDdGWGxwaFhnUUhoSGxLNnBmU0VqWmFScGRIUDIwOHA4b0dQaHFvalZyTXRCVFQ0bTltbU1OQ3hOL3lWSjFrVm80dzlyZzNhbzJ3bE1VZ2FORTYyREJUY0RTU0I0NHdoSURnamFVRjRNdk1aQWVobDhLU2hlQTVVc3U2QzZXRUhlL0hwRjkxbHlxMExkbFBkbEdwTEJqeGhvTHRqSUNPSklWQjI2b0lkVlRmUFZ4dnNOWGpyWE9yOUJYL2svOUJkOTkraHVSZmFPdWJXQmJ1cGJxNXBKeHhvcUFwRlJFdjI5VlBrVXpYVUJBbUFGdHk2WUFmVnpRUFBmUTJJZEZzYThNSUtrejVVRVRIdkgvZlUrQVFjUW9UZE1vZUhuUW9hQlMxTVNWYmR3R0VRNURFakEwRGRSK2ZsWitTeG81TlA3M3RqT0VYSklaNXhYYStUcUxvWnZmelkrK0JiTjlRQWFMNjJJYlZaK2MxWDRBMTJQcTN3SEJUOE4xMHAyTXdBR0FTdEE4emxQWTcxeVBtK0J6VUE1Mk1vSElERE1ZY2xsVjh6QThwOFRWQ05jZ0hNbFdmaEJ5YUpWOWhid1g4ZVRsY3JiMmJBRVd2djUyUWZ6SFphUXI5UWNPaDU4UnZwU2tobUJweXdmc2JmWXR5a24vNkNtL2czN0V4eTdvSWRnVEF6Z0ovNnQ3WXRJbmtqZlY3czdCc1IwK0EvanNnVHFSYkN6QURHNWhuYTlTcHpoSElBZ0FGNHBkc1RtaG5ndGNqS2ZDUEk2cldzWjBFVnIvdllkc1h4TTNSVzNjUXc0RUZ5VHA0TVZBRGd5V1lmQTVOWDFtb21zY2xQL0Z0Ynd1cXV1b2xoZ1BmSDRVMTZJSWZKMlAzMCt0b0NCMmpyUmdyMUY4dnp1SDJlcWlFaGNsZmR4REVna2s4UUE0NGp4SDRtWk1LQURYa2dxTEhrWStLc1BxOEQxWTB6QTBCeFpFeTBiNGxqdHdYTTc2YVIwWG5TWHJIRU15b1BOQXVvYnQ2clYwUmhieC9LYUp3Wk1PdXFncEl4RCtNem9Rc3VpNzFqUWRVTlhVWVhNZHNTSG1jR1ZDTXI1V1FVQlhyYXUrQlNrNnFRd1FSVk42ODdpNXJIbDdoUE5xNlZIWWNrbVovc0NFeXpVMkdvQ1Yzd05GTWhBeHFkcUc2Y2EwQUZ4UURZdTc1cCs5ald4RWxsWGllcUcyY0dOQ1Y3YlZrWWJyY1IwdDYzbEZCcEt6dFIzYmd5QUxUZ2JrMlZKWWVEN25USmZuWkFJeWdqT0twdVhCa0FLN1dPQngzQWkrYS9aVjJXOFAzUXBqcEgxWTByQXdaT0RMZ28ydEh3by9KRTZLZ1RVR0E5ZjdDWGRGVGR1RElBeFFDdmJ1dUNKNXJBZ0dXTk5hNnFHMWNHb0JoZzdZSy9TUEVQekptN3FtNWNHVERJWWtBNmQrRll1bUJ4alpXY3dXWDF3TFhOZG1XQVBJOWFxMlNEWWdVb0lydXR1c2g3WEJmODVhL2RUcjkrTU9MU0FCNjNhck92UlFYaHM4NGw0Y3ozUkhVQmlXT1FqZWgrUThlUXVqZTREdVpqWVhQUEsrOStxNmJwa2F1b1dERFZabXMrR0ovWXo3YU0yN0VHUUl1MkpJTU0yck9XeWdGTHV3cThPTnVlam94cXM0M2EwSFhwTjVrQjM2UlRHZE9SWGNNeWd2NS9BbDRYYjRMZ0MwdzBxem9XcnFxYlJBWkF5c0N0RThlcFVEMEwvV0p2cExIWDRTQVIvcENrNnFxNlNXUUE3SlhaOG1CQ09NRGVmc0hXS1IrcDNJVnpLWmtCNTNwdW5GVTNNSEVIK0ZyTUlsMkhrZlpxSkV0NkdUajE0aTRjWjlVTjdLTlp0cFo1a2s3RWJLQXExQXBTMU5GTkRMajZ3Q083c0IvMUc3ZGVqY1lnS1RQa1B1OExlR1M3aE1QMXFjUUFTd2h0M1lDbEdXcVF1OG5USzVabzBNbUFnQklEREk2U0JOcU55MmMvZk9mWjVhYXRINWo3U1B2dGlML0V6UFdweEFEWEVPZ3ZWUVFHV0hXVEtnNDlpMnlBVlRjOXd5ek5oQWRaZFpNbURyMklhK0JWTjcwQUxjVTBCMTkxa3lJWXZZaHE4RlUzNmFLVysxMDRRNkM2U1pNRCtkK0ZnNm9iblg4OXVBc0hWVGM2QTA2ZXlmOHVIRlRkYUJ6b3hWMDRxTHBSRE1DN2NCUVdQYkhGMzRWVGV1UTVjUVlWaitueEt2NHVISG9QVEl3Skg1bWRYbllLRjVQbExweHlEUHBBbGh2dENnZFgrZ1cyM0lVejJvemx3QS9TejBoUlk4UzdjSHJNK1pQcmtBSERYVGc5emxaeGtxK3ZRbGtQY0dxa1p4eS9pWTRvNjZFVmF6M0xUVkVUanQ2RjB3VVNzVDEyVHh4b3l6b3dCcFlJcGpDdzd3bk9zWWtPRkFOTWQrRjAvdlhFWXRFVGg0RmlRRHAzNGZRRTU5aEVCNG9CWmJ3THAvTUtuMmFJeXFBZGM1Um00ZnNoTHJ3THA3ZGNnR1g2Z2ExenZjMU5BVk9QdlFzSDV3UHkrUnFxTWZ2RGNENGdIL3lwSW1JRmtsSjM0WWgwWVhBVVozQStJRTNlaE8vQ2tYSGpmSUJFSXRzbjdBRU4zb1dUYlhJWWV4Z0JPRVhzNTBEejc4SUp1K043eGdpRTc4TEpPRG1NUG94QU5YZ1hUdGdaMzdOR29CeThDeWZyNUREK01BS2h1M0RDenZpZU5RS2h1M0N5VGc3akR5TVF1Z3NuN0l6dldTTmd1Z3NuNnpReGZoMEJ3MTA0dWpQYXMwYkFjQmRPMWtsaS9BRUVJbmZoQkZ6eEJSRkFCQkFCUkFBUlFBUVFBVVFBRVVBRUVBRkVBQkZBQkJBQlJBQVJRQVFRQVVRQUVVQUVFQUZFQUJGQUJCQUJSQUFSdUJnQ2N4KysvdzlZREtXdjNOVitiUDFpa1dIb3poR290UG1KTGFVMVFscEpseVoxSGoyR1NFQmc5UHlZMzBKVmIwTkYrQ1U4RXkwQnI5U2ROejdqZWZTU21GRjJVUXljSHJLYWVoSVlvUTBCZW5wc0EyN2JicnlGK2FxUVoyMiswUzF0Qk9ib0RYdHI1SmxKc2YzeWlORExPZEhraHNBMDNTWllJVTlWdG5tU0p5Unc4WE51K1Noc1FnZDBtMkNOa0JzQ2dRTythNmV3ZU9SZThJMXRTTEtwcnRTRmZXdDA3emlhdkJDb2dlUUZReDk2S1RBeko4aUF2S0RuNmREdkhXNzJrUzBRWEl4SzhzMUF3Vk1ib1YwdWJCajN4NTVyQTN3NStTRHljdVpua09zRlFqWmw1bXNvQ2tzb2NubU9mQUNTT2RCT3pTRjROM0F1d0FjU09TSmtTUkRnRG1FOHd5c0FUaDR2YTZyamhlN2dlaDVKWWhvNkFpMDFDTks3QTkwTDJqTkVvS1MxKzFXY0VNZ1E2WmlvUVF6dzIzMFFBNDVqdkNFNUt3VDBkcitHWWtCV01NZkhxN1g3b0pTZ2dnR2FYQkhReElBcHBaWExOUXZGVGt3VEE2QXluQlliakY2VVhoTURZQkMwMDRzc0ZEdk5taElEZHJreW1sMXZVMnhRY2l5OUxnYUlrMlJyT0JUTmtRR2Era2VjSkR1R1V3STU0dS9CUFRaMFhwZ2FjYVhOREI1UXpmSEk1eGZPMEQ4VktRbUpZQUZ1K2thVEd3S0xhakVjRElMV0lkMlR2ZHdTeDRROHIweklvY0FCclB0Z2JXd2hMamtpQUVOUGlqbzF3QUQ0WmZQRTdCMS84a0JBMDc5Vm1VU3c4Sk04a3NVMEpBS0VQQ1d0czJ4aDZPNjJmTWRuRGdqQTJOK2ZEWmlpTldEcVhMWklPYVNPU1hod2xaWVVBK2dpMGVQNXhuMklTcDRJZ0NDODQ2Y0hKOGsybjhRSzRPT1JpK1VmUHEwbGM2MTU3NUwyaWxaRUFCRkFCQkFCUkFBUlFBUVFBVVFBRVVBRUVBRkVBQkZBQkJBQlJBQVJRQVFRQVVRQUVVQUVFQUZFQUJGQUJCQUJSQUFSUUFRUUFVUUFFUmdRQkQ1Ky9xczBwOSsrcTMzbjhZQmtlYWl5K2ZDTkJqMmUrRkh5K0V2d2tOWmVjTGF4TlFmbkVVeVJPenh2bHl6M0lnZkZUbk1FamlhR0xSa1ZlbFQwcEZvWVhXeFE4aXo5OUkvcFFhMnZaUnNoWjdBTlNnbjZoMG1pa1VkQ1Z6ZHBEV2h1MDVRbjhIQWFDa01LQnM3YlNEUmkxZlB1bGdkNzQ5dHNEVG9janBKQzRoZ0YyMTJYeUlCVkRsUnJ4ZlAzeG8valVla3BmVDNUQUgvNzZ4SHorbnRlMVBJWmM1MmxWWUw3QW1CRC9EWjdtVmJIZEtTVWthSkdVMm9Demx2RzByLzBQWUlGZlB2NzJDZnA0RWVja000MzVSbURJYkV6Qk1xQXNuLytjeWpvL0xzWkM5UUJFSXR5OEZNbHVDTTFCRmEzcjNEd25tVkU4M0xHQWRidjBnUk9pRGdNb2s1Z1RJb21GUVJvVzc4Y0c5TUVkZmFicUxyY0Y5a2dlN0ZCMEtFekJLcUFzT1dRRXhodyttZWl3S1ZKcHp4eWRVeEhaNG1oN3lnQ3NOMVhkcTFSUjZDOFF1c2pKTzRRNXRqb0dZbGRJRkFCQm14YXdxMzVKNExDNGFDSHpPTTBpZ0VXd0RwMW1nVUcyQTVkbmZMUmhnK2Y5OGNIMWdCSkdmajgrVktTbDBLNXc1a1A2aG9BVThucjhwS0FVVGxlMnFBajE2a25USjRkYUMwODZENklVaDBZOEprZ0tmQTJLa2RKcy9KNGxCcnRqQmV2QjN3NXY4Q1IzK3FNQ2VkUXcreVJxaU9Vc0dVb2FVc0FWaFhESmRESjdYamUwYmJCcXdNSmtqdDE4RllnTHhaMUJFZmhSSWk5RzBMOGdxSHBDcHhQMW1WTHZpakhVZ1dDT0tHb1phZ0NjZW9JR25SY1hCWldFZUxYT08wTDV1Ry9LM01peDFKZGhSN0tRSFoxaEFmVEFQREJnMm1Lem9ETmgzVjlSR1ZkanFXR0VzdnVDbVZYUjhDbHFkRGtVejRJTVdDT2RzYTd5OTJsQmVKMHQzV255d1FISUZnVjJpQ0xPc0s3NVpBV0FvWXYrN3d3clJ2ZXFIK0hJU2U1LzJwSHpia0hHbktmU2VvSVh2d0pmeGJtRW5tYm1KbnBIQmdRTzJ5ODdqekNvUWlScEk3Z2hiejV4Ykt3SDIyL1gxbzdmY0lRQ3NXQUNHaFhvQTJ5cVNNaUFib25vQmhnd2k1UkhXRUsxQjBOVkUrcjNZVWM2bEF3TnJTcUk5SXIvSWtjUzZVWDVUREVCTlB0ZG5WRWFvVUVWb3V4VkdwUkRrTkVpZXFJMUFxSllvQVp5aU9vQWpaMWhEbFVaOVNiSVExcFB0dFowT0gzbmFTT1NBTUJDVDU5K3NkT3B4SHhVTVNScEk1SW9aQi9jdHR0dDkwT2dqQThYbjJZUW56REZVVVZQc3NjVmx1aEdCRDMyYmlwSStKQ085TVhVUXlJdzhwTkhSRVgycFYrZ21KQUhGVDVxQ1BxS0FiRU1TQWZkUVNLQVhINDA2MlBPYWdqY0RZZ25nRjVxQ09Nc3dFVFAySXpidkU1SzRoTEh1b0k0MnhBSGNVeS9vbmxvSTR3aWdITlBBU1FRYWhGT2FnampMTUJlQis5L0Rxb09tSlZ2bVR5UERHSkFXdGl0VVVtS1E1VXBGVmd3UFZNYzF3M2lRRWovNVpwbWdNVU9WVkhyR2FhWHhRRDdQQTIvSlVuZG45ZHV6YmxBdXV1WXhqdWdFY1pUd3pESGh0Y0ZHVDVoRUFTT0xZNFg5d0oyamhjRkdTQmNUTHJBZmtvN2cyd3dBK0xjRFB1Z2oyakdHRE5VcUVjMmEzQW1aWVl4cm1IbVNZdzJKR1gzYnJnTit1M3FNYVd1RlJiaXJwdFJMWWtsOTU5K2M3OXFNZENVc2JjdW1EUXB4bWdqU0QyZkhYQ2dYS3J5QzJ2Znk1cDlmWUhzKzU0WkZKOS8xeHdRd0xhOGZYa3NselRqcGhRdnB2aXVKVjVlUTdhZEhzSjVpRmNHS29pR1ZvYk94VTB1WFF3cmI2UzRPdUI1NzRHWk9xdGlDOFFBL2pDaTJtNUZMdjJONTVYeFpNL0dGSXpqb3REeHhObEtSaHNrc2RNRElBOU52eVltNm80N1dhVWJvODl3TE52R0FPY3BlRG43VWMrN1NCaDlQSmo3NE9wcjJnTkFIMzNIdk5hV2VVaHlrL0FzNHJ6TVJRTmFCNk9PU3FwL0JvWkFOTXh5elQyZWJGQXV0U2tTUjVoRGFDZ1BKellzbEJmenNiSUFKaDEzcUV4VFA2VXh6TURoL0Y2M2xyR0tuQ2VWdC8vTmpnMmFlWFR5QURvSEZpN3RMdkprNWxsWFVHTGlOZTAwaDdJZUZ5N1lOZkNHUmtBSWdSbHdGeDdoVWN6Y1FoUGZ2SUVKeFQ0OTRqUS9qQTlZMlFBOURPMENTb0gxcWJEMEdncHZYUUhOU2JBUzN5VktaWEF5QURROW0zQ1FVTkJmUkFNalZKS2M1Q2p1WkwyVU5ETUFOclRmNmtXM0IyemtQVXMzRUR3cFdZWXRhdU1mMnRMMmgrNjYvNDdwTjM2TkRPZzFDQ1h5VlA3Z1pBSFJJeUpBdFNDdll6TEkzSE41VzVJQmt5UlQ5VmNORUYwcUc5azZjak41TDlEYmQxUjVudlR6SVhxSytxRzlSQ3JNWDlqYWVNVGNJQjNvQXVOSzBZTUF3emVLeWdHd09jcUI0WUdnRHlQYVd5b3krVFQreUF4UzAybTBhOGt1ak9nMmZXNUh6S3R3WDhtZE1GbHVYZXNzczJHN2J3TmVTK28zTUttZlNqQmNHWUFERTFsQXlmREZ1OXA3NEpMVGJHU1llUjhuK21NbGhoQ2RCMWp4R3hMOEp3WkFBc2xqbVdnb2o0VHV1QnAyVVpjb1R1NVFXNWFZVUM5N2l4cUh1ZThBWGRuQm9CNm9xaTQrK1hlc0N0ai9MV3o3SlF5UjduSm1RR3pqdE1RZm02enNZeThwUDJuKytHb3YvbU9NQ1dUOXhIU2ppU3RKYVFRYjlKUDMxRnVjbVpBdFMvRWdQa1dDQ2lmMEVwTnJmTnVjN1NoVUoyL1hySVB4QnUralBCR0dyZmp1ZEhPREdESElIZWU2WlJEMU1rL2VpOW5paW90NGdSZ05KOFhzN2Fzb3RYM1E4czVqMUtXQS9wQ0RPRENUZmxHb0NVb3RiSmVwOGI1Tm1wZHNBd1hKd1VGSmNmcEUrY2EwQmRpUUowTmhVZElRRXQxU1R0ZmMrUXZZc3o2eFQ1K0dycHU2NElubXNDQVpUMFJ4K2tUVndiMGhSZ3dKcURtZkJDbGhlRWVIZlZ4VTQ0TXVBWGhHZW1qNjZlMUMvNGl4VCtncm9mcGt5Mlh0RndaMEJkaXdLU1lqbDBnYmYrTEhtdUkrVk5XMmtvY0F4U1BYRkF4K2JIME5PSWFxNERxQWI2TFkxTTBZWm9yQTBiZE5Cdmg2R1BldjNkZjJPR2ZYOVc2LzYvRE9RNFRqMFFyTzBjcTUzL0VZNWdIeUxVVGZnSC84OS83eHN1dVhyMzZIMkI5K3BkZmR2V0IzL3JQZDRIMTRxdnQ0N3JnTDMvdGRzRjFPS2RZR1ZlNXlaVUJpOVllU0tYclpCc1JYN0x5L0NnQUIzLytkODFjSXNTR2JHV2IvMTRoLy9NdnQ1WWUrY05tK3krMUZnZyt1NmRXZUt4UU1MOVRoQkg2ZFpWV2R6YTREdVpqWVhQUEsrOSthMHVnRDQrQTlsUEpUZGVpZ3ZCWjU1S3c0NkRLcVhDbHRUQURQay9PMytDVnZrcHU2SFVnUWxUOTBOcE9pVjllUis0OXJHdWowbEZ5UStBUEY4bHFuZUt1cmY5MHlyTzNxNENPcyszcE1TbTVTV09SQ3JrdC9TYlhnTG5XTW5qMmI4YVNBYnQvbGtBOUdPd1RZYm54Rm8zdlgzV0pLa3BVeTQzTHA1NzNwWGQ5OEcyLytTYVF3clFXYUpINE1qRTBBV3BLZFZaV25hNXpEWFVyMGF6cXNTdTV5YWdOWFpkK2t4bHdSRkVCYjBzeXlBV2Z0elNnSkVFR2ZFKzhTOHhaQ2xFaXJCZmI1NGt2cWlaOVFXdUJ2Q09sSzRDMXlkSTNLT3JkUmlTV2toMGt3aC9xZEYzbHBtUUcxS2dPWWlHbEx1QXJyK0lWTXNBQTJQTEdLb0IyQnlPbzA2UEVSVjhmdUtDYTIxMnRCZklhS3Q2cTNqbUgxaGRZZ0k1enVwVE1BSzBtUWl5dWNsTXlBOWhDM1YycGFZM0xvQ045RGNyeGFiaHpUZ0VGQVNmOTZYNW9aSTVGVEFZaVlDb2NSK1hNUjdBRjhyUmNidWdIN2t5a3ZKWWt1YlNxdjByd0MzYy9pNjh2emlPZGhKaElTeFg2bXJNNzMwUnYydzB3UUR1RnBVazJSVDRNeEJOL0tEenVydzhJdEVCelB2dm9Qam90a1FuSnViaENwazUzbHB2Z20xdTJwNzdiWG9GaHk0N2RVMGV1WVFZMDFVeDMzVWZOUUN6Ny9lMk0zTGNBZ3hQdCs1bW1xK2lGYWVwai81bGc4eUQ5WlBoMEV3T3VQdkRJTGlGUGZ1UFdxNWFzVEpPbkcrUURGZzhkTzRVWUFHb3NIOFNxL01oTnhDUFZWRW1aWjk0bjBWd2NxSzRCbWdERlZtOWM0MHpIMmUwcWdCSURMTUdoK1pIR1I4RGcvVnJyL3I4MWtMc25oUmdBNDVWakdkbUNIRzJaaUlZYXNCQllNcjl4S3VOaFlzQ3EvK2J2OVBFcFdWdVVHR0JKQ2RSTGw4OSsrTTZ6eS82QXcrSTVSYWNRQThwKzN3bzNjY2tXMFVRODhac2d2dzhJdEVDZXZ5NktEancxTWNDYjlEdnRGSXRoalVxSkFWWnZ2WEVNTWFDaU5TUFFKVjFubVRJUi9mYkprNk9nWUFza3IvR2lFUVRFQUc5V3RVMDVGVm5lNVpaVGNwMGxFMklBOUVKK2VCQTQrY2RxSWlvNVlGSUFHbXlCSnJRYm82cEU5aVkwYmsxdzg1UEsxa0x5bVNSU2hYaG9YZG01YmY3M3d4VDVIbVFBVmFCSkZ5cHhNMjRZaVJCdW4vdVVnQVpib0dtdG9kblFZL1dxZTM0SytWZ2cvMHY1cENSVHFhaXZXSkRLRWkzcHhYOEdHUURqSFg5UVNYZUJNSzE2SFBHWVIzS3l4NTdCRnNpYjVWVG1CR0tBeG83cU1pUG04dk5OaXNTMDMxM2xraVlrVWdtTEV6REVFcDlySkF0QkJzQ2JMMVo1SHZTZE5KaVJDRkd1ODhoMmw5a3oyQUo1SlMxQkVBUEVGbHZxYzB4ellTR3orNEZ2SHpKNUV0Uk5aNWVjSC9PRFdrUE9pR1g5Qy9TOU1VdVFBZEN5YTNJeE1HQUpQQm1KbmovNzNxSis2TGJCTGZhTS9sQXhZQzlLem9FQ2hZTk0rVG5OSVVXZUJDeE5XTllUVTErclR1WDJJQU9xZ1prTStISjN3SmVSQ05QaWV5d0djWUpDcUFYaWtmUGZ3R3lBN3BDNUhUNmRGVmlhbnJ2azU0V3FnS1VDaEhSQlpYMVNIVDRkeGtnakVjYVdmUFFqdHMrR1dpQWRXeW9Hck91RTNPeVR0RUhkMExTQ2VhVmNxdW1KMmlwQWlBRWJnZFlhR0xBTldUWVNZYjByLzdDTzlsaXAxdUl4cG1MQUN2T1U5ODhNdWMvN2dqYXN5Qy85Qi9WcVo2c0FJUWJVd3d3NGhUd2JpYlNyUHdUSHNTYjk5VVkwQVk2KzY2WWFFQU4wbDh6dERYSTNlYm9Yek5lckFBd0ZEdU5MR3V3RDFzSU0ySU9RUmlJZDNkSGxGTC9ONVFaTEMwUnJVR1JjSEoraFZGM21QdEorZXkvdzk2QVg4SHVlSTMxZ0V5bGVrQUdWQUFOcVhCZGhKRUpFamZhaE45SGNabEZhV2lBNkc2Q0pBWkVjZUtWSG5oTm5lZ05lTkl1ZFUxUVZzRmVBVUJQVU1ESEFTSVFzVFpIMjNVMHV0NDBvZmtmejJneEVHblcvUW1LTkpwUkV3L1UzeGE4QzlncVF4SUNmUXlrakRLQkVhaDVxa1h2NU56cXJTMXJjMGY5TkZBUEtzZmpiMk9ySDM2Y1dxQUtiTkdzSkZTREtBSWt1aEszeGlTeGdRSlJJNC9hOFcva0R1b2wxYnZ2dUMzOWpYOURrSTFFTUdJVXFFbU4rSUNNWndPZURmRnlTVUFGQ0RCQ1FpK0tLTnlNeGdJamZBbjBIZ0ZUYVBPNm5kMkpBSUkvNXY3QXFrRlFCa2hoQWRUZ1JCbWlLSFY2c1dWRkZwc2hUeDdjMC95dFkxdDZKQWNGODVQN0cxcElrVllBb0F6UjBWUTJJRWdQRmtTM1FHdFVkamFvRldjeFR0WGRpUUNDVCtiL1V5RHVnQWdBa05oTWNoallDQXhiQkFDTlJqMU8yUUROOHdFdDNSbXRtbzNkaWdKYUxYbGloQ213a2FtTFRZTUFWMFFLVnlUWXQ1MEp3MUY5SkVBTTZoU2Ftdis0VjJaWjkrSUtUS2tDb0NRcCs3QzB1aUJtSmVycGNLVUgxdnNlVTdKOHd5LzAwQTdWS0Q5ZWR2VmRJeDZSckt3UjgzWWtUNE1FYVVBbUFKUmhnSkdycHloWm9TczQ4YVFzaTJDa0I2YzRHeEFEUks3SUdSTVFLYzRsUFJJZ2hRcEFCYTJGMTlIWHdiaVJxMFZ3UjU1ZlB5dG0wOHFubW1pZ0dhSDZkckwxQ09pWmRXNTdyc0NoNTMrWUIzSUlNZ0JEYUJpNm9BYWZneFVqVW9wVXRrTDl2aEIvc0tIekE2aUlwcFdsaENtR0ZkVDIxeENvUVpNQkdtQUdiZ0pTUnFCQ1VFd09nZEJNQzg3aWEyS2VMNlhzMUc2Q3kyQ05iblh4Mk1yRUtCQmxRRHZRYVRYOUdUT3RLQkZHVlNiWkFzQXAvajFQbmZFMHN2QjhVVmd3QVplVXhTTEVKdlVDUUFTZmhTZmtkZ05CSTVGRFRYOWtDZ2RKdGsxUEgydnpKZm84S0t3WkFCV0JyWXV5OVFKQUJpNEV4TytGVE9VYWlEL0djbkcwQm9XOWJVUFZGTUd1QktQMWd1bVVZNXdNOFdBd0FGWURxa3UxVklNZ0FlRk1xZUZpWXhlWnlqVVFmUUw4RjBuWTN0Rlo4WnpxenJ5a3lGRjNaaG5NK3dOdmxoempBc2pCckZRZ3lJTEFJRHBZbXNzMHNScUtQbjJ5QmdPUCtFc3dhWlQwM2xJdDc4c1g4TElPWEdLTjNKdWJBZlV1RkNzQS93NFFxRUdRQU5DTnEraFplMkFwYkkxRVczRytCNkdyMkhVRnRMRWxuT2g4UlhLVGt1L2lXNFp3UDJHVlQ1bERJaENvUVpBQjhyMnBWTTdRcHJEMHlFaVY4Zmd1a002QjJLSjBwdFpCaWdGOEJrbnFCSUFOZzFLUkdNSUFkYjcyTlJBR3gzd0xwVFZCTE5VRkZGUVA4Q3BCVUJVSU1xR3ZMZUFHN1RRYXprY2dab0ZvZ21LUDMyeHF0RXo0b3BoaWdWUUJhQlNMbm9ZalBGeDRoQmdCZWg5SVJocC9yekc0a2NsK3FCYUt0L2JZSXFnMURqL1JlUlRnWDRLRlZBRm9GUkg5c0tuaUlBZERzTEV0dlpWa2JqRVR1cTZIMDNTQ0liWE9pTG9oVmtzVUFtZDRRUFFNVndGNEZnQUg2L0FtZ2VGMENVWkV5Z1pISWZNM3BVL0JHVlVRem9GMlNVUS83TTFBQjZDN0YrQ29BRGIwU3ZRQ1hYWjhmTVBnNUZVQVppZFJOYTRHb1RpS3FqS09qVUVFVmNSWGhFYW9BRkpyWVhnQWErc0E2RWppQmJKOWpCTXRKbGdSYVJpSjEwMW9nZXJXVzBObk4raXJ0c1RvdzRLY2lRaEZaQVI3MU1ON3haNXpOTndDaE4yaVl3Q2sxeS95MXJLcUdrUWkrSmdMTUMwN0l6TC8rbmhmY0RRMFFtUE8vK3JWWC81Mld4dEJiRzVFV3AySmFvUDlGT09XTEkvVDRDMjd6QVRvUjYrbEJFYkhxSTJVa1VsWHpudStGYXAvTytSdWJrcVFDZ0c1V05KL0RibjMrTzhJbEhGY0tCdVYwb09QamExM21teHo0SThFSTV0OUlETFZBOUZpZVkrcWJUOHJEMk92eTJkbGJ3WnlkL2FpcENkZ3FBMFczSGJRLzkwTUtFSml6eXo0RHZNK1Q5cDk1M2xkSlcvWUFGQ2NqTWRnQ3dWVmJmQnk2RU9qVmk0NXlGK1cvQ1ZydEptbHZCWUthaUFmK01JbDdGWGZHVmpZRElmR2xZd1J1ZVdIei9nL3AzMGpXQ1NFQUFBTEtTVVJCVkQrTndVQU1qSUdvbndvZE40V1hKbElITkZrZ01CSVlBOUVVWmt5TGM3TklHdU9rQ0V5RVdpQWcvU0wwNjAvdUl6dzVJZkQzSzVHRXZ2dkNEMFdKRVY5SVFBUVFBVVFBRVVBRUVBRkVBQkZBQkJBQlJBQVJRQVFRQVVRQUVVQUVFQUZFQUJGQUJJWWNnV3VYN3p4bVJmelM3YzNQL2ZxUUY3WVBpemRLbW53aTd3c3c4eDFhRmRpSDJSMitMRlgrRjFaZmJ0TUQ3LzdwMkJ0eHZkOXErSERvVllrbVlPRWxXOEZYWVd0bnFwRnA3VjVsckNqcHpqNURsK3NUYjVyZmN3bnJYM21IVUpUeTk3eWNSNmZzYnB6RDJqYkxDaXplWG1ZVy9Na0pBYnBzRlQ3N1Y0cUZnTEFBZGkrbmxERVppa0NKYnA2Q1BTbnlVQVhZQTFHODNRdTkvQlFtNkpldkhlTUllMzhTdHZIM01yZERtRGE3dzZ5cWRtVkJFNFFNeUpQUGl4VHVJNzhGZ3NWOWFrdGNudmtvYkZybFBTajZtaHA3d3Y3UDA4S0MwWXVDNys1QXFpMjFXd1Q2NCsxZTVLT3dhZDYwUWtkQ2F1L1BvanBncExDWTVGNXdFTDc4RTlqS2FpZG83dmtvYklMUTdsK1hoWWZ1UUZyeG1SY0MvaGtra0tEV0hlU1ZQS1p6b05wOWtNTndRMkh1WHdTSUFVc2lVUkFEL0UzOXVlZWpzQWxxN1Q2TVFrOExpMFBQQ3E2MSs2Q1VvSUlCbWp3UjBNV0FlbUZQVmM0VDhWQmF1aGpRa3FkYmhQemdhNFlJYUdJQURJTDBZOFl6VEJTalZnaEF4N3NwM3VDb1dhb2RIZm1BY2tWYjVnaG9ZZ0NJWktlUTNpUU9SVE5IWFV1Z3JNU0FFM2JqdVZmMU5ST2FON1JtaGNDdVBBdVNuby9IenJIYTNjNHFMWXpYZ0VCTmpYeUVSTkE2TkhoRFVsWUlxRU1LWVJCRVQrd00zYnFWVmJvWUwwZGdSTjBSQWxhNkptVWE5WEY1Zmh3dzlKUXJnWUFCdFB0bDg4UjVacUhZYVduNk4yaUNOZ0dNMW5xeEVjbTU5REFMdkNxVFpFZWt6dEMxV21oeVF3REcva3N5c1RxdEFYWDdIVHZTTHo1VFFtQkRpUUd3U1BSWjc5SElJYmNwSllUUm1CRW9hL3EzVW8zOGlMelk3QStwR1NFd2MzbEh4VHozNGZhdnFMZWhzdjAvdnRGL0psZ3FLZ0FBQUFBQVNVVk9SSzVDWUlJPSIKfQo="/>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2752</Words>
  <Application>WPS 演示</Application>
  <PresentationFormat>全屏显示(16:9)</PresentationFormat>
  <Paragraphs>245</Paragraphs>
  <Slides>28</Slides>
  <Notes>19</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28</vt:i4>
      </vt:variant>
    </vt:vector>
  </HeadingPairs>
  <TitlesOfParts>
    <vt:vector size="45" baseType="lpstr">
      <vt:lpstr>Arial</vt:lpstr>
      <vt:lpstr>宋体</vt:lpstr>
      <vt:lpstr>Wingdings</vt:lpstr>
      <vt:lpstr>微软雅黑</vt:lpstr>
      <vt:lpstr>汉仪旗黑</vt:lpstr>
      <vt:lpstr>Arial</vt:lpstr>
      <vt:lpstr>微软雅黑</vt:lpstr>
      <vt:lpstr>Calibri</vt:lpstr>
      <vt:lpstr>宋体</vt:lpstr>
      <vt:lpstr>Arial Unicode MS</vt:lpstr>
      <vt:lpstr>等线</vt:lpstr>
      <vt:lpstr>汉仪中等线KW</vt:lpstr>
      <vt:lpstr>Helvetica Neue</vt:lpstr>
      <vt:lpstr>汉仪书宋二KW</vt:lpstr>
      <vt:lpstr>等线 Light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追殇</cp:lastModifiedBy>
  <cp:revision>172</cp:revision>
  <dcterms:created xsi:type="dcterms:W3CDTF">2023-10-26T10:52:28Z</dcterms:created>
  <dcterms:modified xsi:type="dcterms:W3CDTF">2023-10-26T10:52:28Z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7F097531245B40B89914914453D25970_12</vt:lpwstr>
  </property>
  <property fmtid="{D5CDD505-2E9C-101B-9397-08002B2CF9AE}" pid="3" name="KSOProductBuildVer">
    <vt:lpwstr>2052-6.2.2.8394</vt:lpwstr>
  </property>
</Properties>
</file>